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5" r:id="rId11"/>
    <p:sldId id="269" r:id="rId12"/>
    <p:sldId id="268" r:id="rId13"/>
    <p:sldId id="265" r:id="rId14"/>
    <p:sldId id="266" r:id="rId15"/>
    <p:sldId id="270" r:id="rId16"/>
    <p:sldId id="271" r:id="rId17"/>
    <p:sldId id="272" r:id="rId18"/>
    <p:sldId id="276" r:id="rId19"/>
    <p:sldId id="274"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2" userDrawn="1">
          <p15:clr>
            <a:srgbClr val="A4A3A4"/>
          </p15:clr>
        </p15:guide>
        <p15:guide id="2" pos="3840" userDrawn="1">
          <p15:clr>
            <a:srgbClr val="A4A3A4"/>
          </p15:clr>
        </p15:guide>
        <p15:guide id="3" pos="240" userDrawn="1">
          <p15:clr>
            <a:srgbClr val="A4A3A4"/>
          </p15:clr>
        </p15:guide>
        <p15:guide id="5" pos="7464" userDrawn="1">
          <p15:clr>
            <a:srgbClr val="A4A3A4"/>
          </p15:clr>
        </p15:guide>
        <p15:guide id="6" orient="horz" pos="4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3" autoAdjust="0"/>
    <p:restoredTop sz="94660"/>
  </p:normalViewPr>
  <p:slideViewPr>
    <p:cSldViewPr snapToGrid="0" showGuides="1">
      <p:cViewPr varScale="1">
        <p:scale>
          <a:sx n="103" d="100"/>
          <a:sy n="103" d="100"/>
        </p:scale>
        <p:origin x="924" y="108"/>
      </p:cViewPr>
      <p:guideLst>
        <p:guide orient="horz" pos="552"/>
        <p:guide pos="3840"/>
        <p:guide pos="240"/>
        <p:guide pos="7464"/>
        <p:guide orient="horz" pos="427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33781-8C09-42A7-B329-E57EBCDF7DA5}" type="doc">
      <dgm:prSet loTypeId="urn:microsoft.com/office/officeart/2005/8/layout/vList3" loCatId="list" qsTypeId="urn:microsoft.com/office/officeart/2005/8/quickstyle/simple1" qsCatId="simple" csTypeId="urn:microsoft.com/office/officeart/2005/8/colors/colorful1" csCatId="colorful" phldr="1"/>
      <dgm:spPr/>
    </dgm:pt>
    <dgm:pt modelId="{304DAFF1-D553-472D-A026-08D194DE3448}">
      <dgm:prSet phldrT="[Text]" custT="1"/>
      <dgm:spPr/>
      <dgm:t>
        <a:bodyPr/>
        <a:lstStyle/>
        <a:p>
          <a:pPr algn="l"/>
          <a:r>
            <a:rPr lang="en-US" sz="2000" b="1">
              <a:solidFill>
                <a:schemeClr val="tx1"/>
              </a:solidFill>
            </a:rPr>
            <a:t>Autonomous Vehicles:  Toyota lags behind in autonomous vehicle technology. </a:t>
          </a:r>
        </a:p>
      </dgm:t>
    </dgm:pt>
    <dgm:pt modelId="{86E14D65-6D3F-452C-BFC9-254602BF66A4}" type="parTrans" cxnId="{F042B186-83EC-4181-A15F-D11FED92D04F}">
      <dgm:prSet/>
      <dgm:spPr/>
      <dgm:t>
        <a:bodyPr/>
        <a:lstStyle/>
        <a:p>
          <a:pPr algn="l"/>
          <a:endParaRPr lang="en-US" b="1">
            <a:solidFill>
              <a:schemeClr val="tx1"/>
            </a:solidFill>
          </a:endParaRPr>
        </a:p>
      </dgm:t>
    </dgm:pt>
    <dgm:pt modelId="{EE3F55C6-B48D-44FC-BF27-C25BE15EEDD1}" type="sibTrans" cxnId="{F042B186-83EC-4181-A15F-D11FED92D04F}">
      <dgm:prSet/>
      <dgm:spPr/>
      <dgm:t>
        <a:bodyPr/>
        <a:lstStyle/>
        <a:p>
          <a:pPr algn="l"/>
          <a:endParaRPr lang="en-US" b="1">
            <a:solidFill>
              <a:schemeClr val="tx1"/>
            </a:solidFill>
          </a:endParaRPr>
        </a:p>
      </dgm:t>
    </dgm:pt>
    <dgm:pt modelId="{81259A0A-3FF6-4C12-B6D6-07C0F3C9735C}">
      <dgm:prSet custT="1"/>
      <dgm:spPr/>
      <dgm:t>
        <a:bodyPr/>
        <a:lstStyle/>
        <a:p>
          <a:pPr algn="l"/>
          <a:r>
            <a:rPr lang="en-US" sz="2000" b="1">
              <a:solidFill>
                <a:schemeClr val="tx1"/>
              </a:solidFill>
            </a:rPr>
            <a:t>Recalls and Negative Publicity:  Large-scale vehicle recalls have occasionally damaged Toyota’s brand reputation and impacted sales. </a:t>
          </a:r>
        </a:p>
      </dgm:t>
    </dgm:pt>
    <dgm:pt modelId="{59C37011-2924-4250-9097-D1920AC53A6C}" type="parTrans" cxnId="{DB57F57A-6506-4083-938C-4E17C2B94F84}">
      <dgm:prSet/>
      <dgm:spPr/>
      <dgm:t>
        <a:bodyPr/>
        <a:lstStyle/>
        <a:p>
          <a:pPr algn="l"/>
          <a:endParaRPr lang="en-US" b="1">
            <a:solidFill>
              <a:schemeClr val="tx1"/>
            </a:solidFill>
          </a:endParaRPr>
        </a:p>
      </dgm:t>
    </dgm:pt>
    <dgm:pt modelId="{D2563A15-2515-4222-8455-E471C482265F}" type="sibTrans" cxnId="{DB57F57A-6506-4083-938C-4E17C2B94F84}">
      <dgm:prSet/>
      <dgm:spPr/>
      <dgm:t>
        <a:bodyPr/>
        <a:lstStyle/>
        <a:p>
          <a:pPr algn="l"/>
          <a:endParaRPr lang="en-US" b="1">
            <a:solidFill>
              <a:schemeClr val="tx1"/>
            </a:solidFill>
          </a:endParaRPr>
        </a:p>
      </dgm:t>
    </dgm:pt>
    <dgm:pt modelId="{84DBCF83-E667-4DD3-A48C-D2C2E864A511}">
      <dgm:prSet custT="1"/>
      <dgm:spPr/>
      <dgm:t>
        <a:bodyPr/>
        <a:lstStyle/>
        <a:p>
          <a:pPr algn="l"/>
          <a:r>
            <a:rPr lang="en-US" sz="2000" b="1">
              <a:solidFill>
                <a:schemeClr val="tx1"/>
              </a:solidFill>
            </a:rPr>
            <a:t>Weak Presence in China:  Limited market share growth in China poses a challenge for Toyota’s future expansion. </a:t>
          </a:r>
        </a:p>
      </dgm:t>
    </dgm:pt>
    <dgm:pt modelId="{54DE2C59-5602-4990-AB07-DD480FAEA89F}" type="parTrans" cxnId="{EA49D838-C6CF-4989-ABF4-A31784BCCF53}">
      <dgm:prSet/>
      <dgm:spPr/>
      <dgm:t>
        <a:bodyPr/>
        <a:lstStyle/>
        <a:p>
          <a:pPr algn="l"/>
          <a:endParaRPr lang="en-US" b="1">
            <a:solidFill>
              <a:schemeClr val="tx1"/>
            </a:solidFill>
          </a:endParaRPr>
        </a:p>
      </dgm:t>
    </dgm:pt>
    <dgm:pt modelId="{A1612B7E-F00D-412A-9CEB-1AFCF412F2B9}" type="sibTrans" cxnId="{EA49D838-C6CF-4989-ABF4-A31784BCCF53}">
      <dgm:prSet/>
      <dgm:spPr/>
      <dgm:t>
        <a:bodyPr/>
        <a:lstStyle/>
        <a:p>
          <a:pPr algn="l"/>
          <a:endParaRPr lang="en-US" b="1">
            <a:solidFill>
              <a:schemeClr val="tx1"/>
            </a:solidFill>
          </a:endParaRPr>
        </a:p>
      </dgm:t>
    </dgm:pt>
    <dgm:pt modelId="{3423BC19-AD90-4F2B-9EDA-8E2F1058A989}">
      <dgm:prSet custT="1"/>
      <dgm:spPr/>
      <dgm:t>
        <a:bodyPr/>
        <a:lstStyle/>
        <a:p>
          <a:pPr algn="l"/>
          <a:r>
            <a:rPr lang="en-US" sz="2000" b="1">
              <a:solidFill>
                <a:schemeClr val="tx1"/>
              </a:solidFill>
            </a:rPr>
            <a:t>Toyota’s overdependence on suppliers exposes the company to a wide range of risks, including a shutdown of production in case suppliers declare a strike or fail to deliver materials on time.</a:t>
          </a:r>
        </a:p>
      </dgm:t>
    </dgm:pt>
    <dgm:pt modelId="{B7E34384-614E-41F2-85AD-0493B505C418}" type="parTrans" cxnId="{C578658E-1220-49A0-9533-EDA4BDA43460}">
      <dgm:prSet/>
      <dgm:spPr/>
      <dgm:t>
        <a:bodyPr/>
        <a:lstStyle/>
        <a:p>
          <a:pPr algn="l"/>
          <a:endParaRPr lang="en-US" b="1">
            <a:solidFill>
              <a:schemeClr val="tx1"/>
            </a:solidFill>
          </a:endParaRPr>
        </a:p>
      </dgm:t>
    </dgm:pt>
    <dgm:pt modelId="{302109D9-A0D3-4ECF-A7FA-F7584C1719C1}" type="sibTrans" cxnId="{C578658E-1220-49A0-9533-EDA4BDA43460}">
      <dgm:prSet/>
      <dgm:spPr/>
      <dgm:t>
        <a:bodyPr/>
        <a:lstStyle/>
        <a:p>
          <a:pPr algn="l"/>
          <a:endParaRPr lang="en-US" b="1">
            <a:solidFill>
              <a:schemeClr val="tx1"/>
            </a:solidFill>
          </a:endParaRPr>
        </a:p>
      </dgm:t>
    </dgm:pt>
    <dgm:pt modelId="{92E0A9AD-C3D4-47A2-96FD-2CA87452E690}" type="pres">
      <dgm:prSet presAssocID="{90F33781-8C09-42A7-B329-E57EBCDF7DA5}" presName="linearFlow" presStyleCnt="0">
        <dgm:presLayoutVars>
          <dgm:dir/>
          <dgm:resizeHandles val="exact"/>
        </dgm:presLayoutVars>
      </dgm:prSet>
      <dgm:spPr/>
    </dgm:pt>
    <dgm:pt modelId="{3E124845-482F-4473-954F-031CE1BE1B7A}" type="pres">
      <dgm:prSet presAssocID="{304DAFF1-D553-472D-A026-08D194DE3448}" presName="composite" presStyleCnt="0"/>
      <dgm:spPr/>
    </dgm:pt>
    <dgm:pt modelId="{85C5C726-4BF8-4F57-A8E8-7CC7D86002CF}" type="pres">
      <dgm:prSet presAssocID="{304DAFF1-D553-472D-A026-08D194DE3448}" presName="imgShp" presStyleLbl="fgImgPlace1" presStyleIdx="0" presStyleCnt="4"/>
      <dgm:spPr>
        <a:solidFill>
          <a:srgbClr val="FF0000"/>
        </a:solidFill>
      </dgm:spPr>
    </dgm:pt>
    <dgm:pt modelId="{61A48958-8D22-42E7-B11E-BC408904C8A3}" type="pres">
      <dgm:prSet presAssocID="{304DAFF1-D553-472D-A026-08D194DE3448}" presName="txShp" presStyleLbl="node1" presStyleIdx="0" presStyleCnt="4" custScaleX="121387" custLinFactNeighborX="20066" custLinFactNeighborY="4935">
        <dgm:presLayoutVars>
          <dgm:bulletEnabled val="1"/>
        </dgm:presLayoutVars>
      </dgm:prSet>
      <dgm:spPr/>
    </dgm:pt>
    <dgm:pt modelId="{2DA53D2C-6331-46D4-A71B-5F4948943B71}" type="pres">
      <dgm:prSet presAssocID="{EE3F55C6-B48D-44FC-BF27-C25BE15EEDD1}" presName="spacing" presStyleCnt="0"/>
      <dgm:spPr/>
    </dgm:pt>
    <dgm:pt modelId="{59CC950A-3934-49C9-80CE-CCDE7723E3BE}" type="pres">
      <dgm:prSet presAssocID="{81259A0A-3FF6-4C12-B6D6-07C0F3C9735C}" presName="composite" presStyleCnt="0"/>
      <dgm:spPr/>
    </dgm:pt>
    <dgm:pt modelId="{9003D9A4-7924-4204-A4AE-948CA3F0A8DD}" type="pres">
      <dgm:prSet presAssocID="{81259A0A-3FF6-4C12-B6D6-07C0F3C9735C}" presName="imgShp" presStyleLbl="fgImgPlace1" presStyleIdx="1" presStyleCnt="4"/>
      <dgm:spPr>
        <a:solidFill>
          <a:schemeClr val="tx1"/>
        </a:solidFill>
      </dgm:spPr>
    </dgm:pt>
    <dgm:pt modelId="{1B6A3850-3C6E-473A-BF88-81CBF84B0F44}" type="pres">
      <dgm:prSet presAssocID="{81259A0A-3FF6-4C12-B6D6-07C0F3C9735C}" presName="txShp" presStyleLbl="node1" presStyleIdx="1" presStyleCnt="4" custScaleX="121387" custLinFactNeighborX="20066" custLinFactNeighborY="4935">
        <dgm:presLayoutVars>
          <dgm:bulletEnabled val="1"/>
        </dgm:presLayoutVars>
      </dgm:prSet>
      <dgm:spPr/>
    </dgm:pt>
    <dgm:pt modelId="{F91802EF-EB1D-4555-B332-81B5F12BEE1C}" type="pres">
      <dgm:prSet presAssocID="{D2563A15-2515-4222-8455-E471C482265F}" presName="spacing" presStyleCnt="0"/>
      <dgm:spPr/>
    </dgm:pt>
    <dgm:pt modelId="{D13D68CF-3C58-4A20-A36B-F2F6BBD84DFF}" type="pres">
      <dgm:prSet presAssocID="{84DBCF83-E667-4DD3-A48C-D2C2E864A511}" presName="composite" presStyleCnt="0"/>
      <dgm:spPr/>
    </dgm:pt>
    <dgm:pt modelId="{5034B5A8-F12A-44C0-86A4-8CF8018D6E06}" type="pres">
      <dgm:prSet presAssocID="{84DBCF83-E667-4DD3-A48C-D2C2E864A511}" presName="imgShp" presStyleLbl="fgImgPlace1" presStyleIdx="2" presStyleCnt="4"/>
      <dgm:spPr>
        <a:solidFill>
          <a:schemeClr val="accent6">
            <a:lumMod val="75000"/>
          </a:schemeClr>
        </a:solidFill>
      </dgm:spPr>
    </dgm:pt>
    <dgm:pt modelId="{BB813C86-F32B-4414-B579-ADED4AD85429}" type="pres">
      <dgm:prSet presAssocID="{84DBCF83-E667-4DD3-A48C-D2C2E864A511}" presName="txShp" presStyleLbl="node1" presStyleIdx="2" presStyleCnt="4" custScaleX="121387" custLinFactNeighborX="20066" custLinFactNeighborY="4935">
        <dgm:presLayoutVars>
          <dgm:bulletEnabled val="1"/>
        </dgm:presLayoutVars>
      </dgm:prSet>
      <dgm:spPr/>
    </dgm:pt>
    <dgm:pt modelId="{1B92E137-980C-4B7E-8517-03AE423497A8}" type="pres">
      <dgm:prSet presAssocID="{A1612B7E-F00D-412A-9CEB-1AFCF412F2B9}" presName="spacing" presStyleCnt="0"/>
      <dgm:spPr/>
    </dgm:pt>
    <dgm:pt modelId="{43BF916E-EAEA-47E8-83F1-F57C3DC73D4D}" type="pres">
      <dgm:prSet presAssocID="{3423BC19-AD90-4F2B-9EDA-8E2F1058A989}" presName="composite" presStyleCnt="0"/>
      <dgm:spPr/>
    </dgm:pt>
    <dgm:pt modelId="{78059CCB-C513-4F40-8EF9-990BAF457D0D}" type="pres">
      <dgm:prSet presAssocID="{3423BC19-AD90-4F2B-9EDA-8E2F1058A989}" presName="imgShp" presStyleLbl="fgImgPlace1" presStyleIdx="3" presStyleCnt="4"/>
      <dgm:spPr>
        <a:solidFill>
          <a:schemeClr val="accent3">
            <a:lumMod val="50000"/>
          </a:schemeClr>
        </a:solidFill>
      </dgm:spPr>
    </dgm:pt>
    <dgm:pt modelId="{C7A68E6F-296D-4426-9B21-E141E89E23E0}" type="pres">
      <dgm:prSet presAssocID="{3423BC19-AD90-4F2B-9EDA-8E2F1058A989}" presName="txShp" presStyleLbl="node1" presStyleIdx="3" presStyleCnt="4" custScaleX="121387" custLinFactNeighborX="20066" custLinFactNeighborY="3855">
        <dgm:presLayoutVars>
          <dgm:bulletEnabled val="1"/>
        </dgm:presLayoutVars>
      </dgm:prSet>
      <dgm:spPr/>
    </dgm:pt>
  </dgm:ptLst>
  <dgm:cxnLst>
    <dgm:cxn modelId="{65932C1B-5689-4173-9A30-A753812B90EB}" type="presOf" srcId="{90F33781-8C09-42A7-B329-E57EBCDF7DA5}" destId="{92E0A9AD-C3D4-47A2-96FD-2CA87452E690}" srcOrd="0" destOrd="0" presId="urn:microsoft.com/office/officeart/2005/8/layout/vList3"/>
    <dgm:cxn modelId="{EA49D838-C6CF-4989-ABF4-A31784BCCF53}" srcId="{90F33781-8C09-42A7-B329-E57EBCDF7DA5}" destId="{84DBCF83-E667-4DD3-A48C-D2C2E864A511}" srcOrd="2" destOrd="0" parTransId="{54DE2C59-5602-4990-AB07-DD480FAEA89F}" sibTransId="{A1612B7E-F00D-412A-9CEB-1AFCF412F2B9}"/>
    <dgm:cxn modelId="{288F6C5A-AE45-4115-B677-4223DE96BE34}" type="presOf" srcId="{81259A0A-3FF6-4C12-B6D6-07C0F3C9735C}" destId="{1B6A3850-3C6E-473A-BF88-81CBF84B0F44}" srcOrd="0" destOrd="0" presId="urn:microsoft.com/office/officeart/2005/8/layout/vList3"/>
    <dgm:cxn modelId="{DB57F57A-6506-4083-938C-4E17C2B94F84}" srcId="{90F33781-8C09-42A7-B329-E57EBCDF7DA5}" destId="{81259A0A-3FF6-4C12-B6D6-07C0F3C9735C}" srcOrd="1" destOrd="0" parTransId="{59C37011-2924-4250-9097-D1920AC53A6C}" sibTransId="{D2563A15-2515-4222-8455-E471C482265F}"/>
    <dgm:cxn modelId="{F042B186-83EC-4181-A15F-D11FED92D04F}" srcId="{90F33781-8C09-42A7-B329-E57EBCDF7DA5}" destId="{304DAFF1-D553-472D-A026-08D194DE3448}" srcOrd="0" destOrd="0" parTransId="{86E14D65-6D3F-452C-BFC9-254602BF66A4}" sibTransId="{EE3F55C6-B48D-44FC-BF27-C25BE15EEDD1}"/>
    <dgm:cxn modelId="{C578658E-1220-49A0-9533-EDA4BDA43460}" srcId="{90F33781-8C09-42A7-B329-E57EBCDF7DA5}" destId="{3423BC19-AD90-4F2B-9EDA-8E2F1058A989}" srcOrd="3" destOrd="0" parTransId="{B7E34384-614E-41F2-85AD-0493B505C418}" sibTransId="{302109D9-A0D3-4ECF-A7FA-F7584C1719C1}"/>
    <dgm:cxn modelId="{40604D94-0A1A-4D2D-8C22-CA4CC0FFDF28}" type="presOf" srcId="{84DBCF83-E667-4DD3-A48C-D2C2E864A511}" destId="{BB813C86-F32B-4414-B579-ADED4AD85429}" srcOrd="0" destOrd="0" presId="urn:microsoft.com/office/officeart/2005/8/layout/vList3"/>
    <dgm:cxn modelId="{11760897-1740-4797-81D7-9B5621F10696}" type="presOf" srcId="{3423BC19-AD90-4F2B-9EDA-8E2F1058A989}" destId="{C7A68E6F-296D-4426-9B21-E141E89E23E0}" srcOrd="0" destOrd="0" presId="urn:microsoft.com/office/officeart/2005/8/layout/vList3"/>
    <dgm:cxn modelId="{A63464DD-3B2B-4A52-92DE-1FE292726A54}" type="presOf" srcId="{304DAFF1-D553-472D-A026-08D194DE3448}" destId="{61A48958-8D22-42E7-B11E-BC408904C8A3}" srcOrd="0" destOrd="0" presId="urn:microsoft.com/office/officeart/2005/8/layout/vList3"/>
    <dgm:cxn modelId="{0C51F939-27D8-47CF-9CA5-00C69C8FAE1F}" type="presParOf" srcId="{92E0A9AD-C3D4-47A2-96FD-2CA87452E690}" destId="{3E124845-482F-4473-954F-031CE1BE1B7A}" srcOrd="0" destOrd="0" presId="urn:microsoft.com/office/officeart/2005/8/layout/vList3"/>
    <dgm:cxn modelId="{B3729A03-A201-4617-AD13-F5439BAA6A90}" type="presParOf" srcId="{3E124845-482F-4473-954F-031CE1BE1B7A}" destId="{85C5C726-4BF8-4F57-A8E8-7CC7D86002CF}" srcOrd="0" destOrd="0" presId="urn:microsoft.com/office/officeart/2005/8/layout/vList3"/>
    <dgm:cxn modelId="{2D76E21F-FDF8-44E7-A93C-722FD2B3944E}" type="presParOf" srcId="{3E124845-482F-4473-954F-031CE1BE1B7A}" destId="{61A48958-8D22-42E7-B11E-BC408904C8A3}" srcOrd="1" destOrd="0" presId="urn:microsoft.com/office/officeart/2005/8/layout/vList3"/>
    <dgm:cxn modelId="{1917CFB4-2BDE-4E3C-B0D2-90B020FC14F6}" type="presParOf" srcId="{92E0A9AD-C3D4-47A2-96FD-2CA87452E690}" destId="{2DA53D2C-6331-46D4-A71B-5F4948943B71}" srcOrd="1" destOrd="0" presId="urn:microsoft.com/office/officeart/2005/8/layout/vList3"/>
    <dgm:cxn modelId="{083233C0-3CC3-457A-8079-04858F9DBEE0}" type="presParOf" srcId="{92E0A9AD-C3D4-47A2-96FD-2CA87452E690}" destId="{59CC950A-3934-49C9-80CE-CCDE7723E3BE}" srcOrd="2" destOrd="0" presId="urn:microsoft.com/office/officeart/2005/8/layout/vList3"/>
    <dgm:cxn modelId="{E3B9070C-1D90-45A8-A5C1-43EE8FE78EE2}" type="presParOf" srcId="{59CC950A-3934-49C9-80CE-CCDE7723E3BE}" destId="{9003D9A4-7924-4204-A4AE-948CA3F0A8DD}" srcOrd="0" destOrd="0" presId="urn:microsoft.com/office/officeart/2005/8/layout/vList3"/>
    <dgm:cxn modelId="{89AF6F82-A092-4567-A78C-D49D723932C7}" type="presParOf" srcId="{59CC950A-3934-49C9-80CE-CCDE7723E3BE}" destId="{1B6A3850-3C6E-473A-BF88-81CBF84B0F44}" srcOrd="1" destOrd="0" presId="urn:microsoft.com/office/officeart/2005/8/layout/vList3"/>
    <dgm:cxn modelId="{4D0771ED-A48B-44EE-904F-70A8E5942D75}" type="presParOf" srcId="{92E0A9AD-C3D4-47A2-96FD-2CA87452E690}" destId="{F91802EF-EB1D-4555-B332-81B5F12BEE1C}" srcOrd="3" destOrd="0" presId="urn:microsoft.com/office/officeart/2005/8/layout/vList3"/>
    <dgm:cxn modelId="{13B4B9EB-2EAB-4C08-B626-2174E19E43F0}" type="presParOf" srcId="{92E0A9AD-C3D4-47A2-96FD-2CA87452E690}" destId="{D13D68CF-3C58-4A20-A36B-F2F6BBD84DFF}" srcOrd="4" destOrd="0" presId="urn:microsoft.com/office/officeart/2005/8/layout/vList3"/>
    <dgm:cxn modelId="{0D85217F-293F-4DF8-B5D2-0103D9990B48}" type="presParOf" srcId="{D13D68CF-3C58-4A20-A36B-F2F6BBD84DFF}" destId="{5034B5A8-F12A-44C0-86A4-8CF8018D6E06}" srcOrd="0" destOrd="0" presId="urn:microsoft.com/office/officeart/2005/8/layout/vList3"/>
    <dgm:cxn modelId="{5CE5352B-3C5B-44AD-943B-509ACA91F694}" type="presParOf" srcId="{D13D68CF-3C58-4A20-A36B-F2F6BBD84DFF}" destId="{BB813C86-F32B-4414-B579-ADED4AD85429}" srcOrd="1" destOrd="0" presId="urn:microsoft.com/office/officeart/2005/8/layout/vList3"/>
    <dgm:cxn modelId="{17A36732-ABA9-4353-AA63-9AA97A8EBD1C}" type="presParOf" srcId="{92E0A9AD-C3D4-47A2-96FD-2CA87452E690}" destId="{1B92E137-980C-4B7E-8517-03AE423497A8}" srcOrd="5" destOrd="0" presId="urn:microsoft.com/office/officeart/2005/8/layout/vList3"/>
    <dgm:cxn modelId="{56E6E35E-CE8F-4A34-859F-31916C863918}" type="presParOf" srcId="{92E0A9AD-C3D4-47A2-96FD-2CA87452E690}" destId="{43BF916E-EAEA-47E8-83F1-F57C3DC73D4D}" srcOrd="6" destOrd="0" presId="urn:microsoft.com/office/officeart/2005/8/layout/vList3"/>
    <dgm:cxn modelId="{14A5D52F-7358-4A4D-A7B5-853761C54EA8}" type="presParOf" srcId="{43BF916E-EAEA-47E8-83F1-F57C3DC73D4D}" destId="{78059CCB-C513-4F40-8EF9-990BAF457D0D}" srcOrd="0" destOrd="0" presId="urn:microsoft.com/office/officeart/2005/8/layout/vList3"/>
    <dgm:cxn modelId="{A6FBDBA2-D5FF-4E86-A673-AF17BE976396}" type="presParOf" srcId="{43BF916E-EAEA-47E8-83F1-F57C3DC73D4D}" destId="{C7A68E6F-296D-4426-9B21-E141E89E23E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48958-8D22-42E7-B11E-BC408904C8A3}">
      <dsp:nvSpPr>
        <dsp:cNvPr id="0" name=""/>
        <dsp:cNvSpPr/>
      </dsp:nvSpPr>
      <dsp:spPr>
        <a:xfrm rot="10800000">
          <a:off x="1566886" y="56282"/>
          <a:ext cx="6561113" cy="110617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Autonomous Vehicles:  Toyota lags behind in autonomous vehicle technology. </a:t>
          </a:r>
        </a:p>
      </dsp:txBody>
      <dsp:txXfrm rot="10800000">
        <a:off x="1843428" y="56282"/>
        <a:ext cx="6284571" cy="1106170"/>
      </dsp:txXfrm>
    </dsp:sp>
    <dsp:sp modelId="{85C5C726-4BF8-4F57-A8E8-7CC7D86002CF}">
      <dsp:nvSpPr>
        <dsp:cNvPr id="0" name=""/>
        <dsp:cNvSpPr/>
      </dsp:nvSpPr>
      <dsp:spPr>
        <a:xfrm>
          <a:off x="808354" y="1693"/>
          <a:ext cx="1106170" cy="1106170"/>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6A3850-3C6E-473A-BF88-81CBF84B0F44}">
      <dsp:nvSpPr>
        <dsp:cNvPr id="0" name=""/>
        <dsp:cNvSpPr/>
      </dsp:nvSpPr>
      <dsp:spPr>
        <a:xfrm rot="10800000">
          <a:off x="1566886" y="1492652"/>
          <a:ext cx="6561113" cy="110617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Recalls and Negative Publicity:  Large-scale vehicle recalls have occasionally damaged Toyota’s brand reputation and impacted sales. </a:t>
          </a:r>
        </a:p>
      </dsp:txBody>
      <dsp:txXfrm rot="10800000">
        <a:off x="1843428" y="1492652"/>
        <a:ext cx="6284571" cy="1106170"/>
      </dsp:txXfrm>
    </dsp:sp>
    <dsp:sp modelId="{9003D9A4-7924-4204-A4AE-948CA3F0A8DD}">
      <dsp:nvSpPr>
        <dsp:cNvPr id="0" name=""/>
        <dsp:cNvSpPr/>
      </dsp:nvSpPr>
      <dsp:spPr>
        <a:xfrm>
          <a:off x="808354" y="1438063"/>
          <a:ext cx="1106170" cy="1106170"/>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813C86-F32B-4414-B579-ADED4AD85429}">
      <dsp:nvSpPr>
        <dsp:cNvPr id="0" name=""/>
        <dsp:cNvSpPr/>
      </dsp:nvSpPr>
      <dsp:spPr>
        <a:xfrm rot="10800000">
          <a:off x="1566886" y="2929022"/>
          <a:ext cx="6561113" cy="110617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Weak Presence in China:  Limited market share growth in China poses a challenge for Toyota’s future expansion. </a:t>
          </a:r>
        </a:p>
      </dsp:txBody>
      <dsp:txXfrm rot="10800000">
        <a:off x="1843428" y="2929022"/>
        <a:ext cx="6284571" cy="1106170"/>
      </dsp:txXfrm>
    </dsp:sp>
    <dsp:sp modelId="{5034B5A8-F12A-44C0-86A4-8CF8018D6E06}">
      <dsp:nvSpPr>
        <dsp:cNvPr id="0" name=""/>
        <dsp:cNvSpPr/>
      </dsp:nvSpPr>
      <dsp:spPr>
        <a:xfrm>
          <a:off x="808354" y="2874433"/>
          <a:ext cx="1106170" cy="1106170"/>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68E6F-296D-4426-9B21-E141E89E23E0}">
      <dsp:nvSpPr>
        <dsp:cNvPr id="0" name=""/>
        <dsp:cNvSpPr/>
      </dsp:nvSpPr>
      <dsp:spPr>
        <a:xfrm rot="10800000">
          <a:off x="1566886" y="4312497"/>
          <a:ext cx="6561113" cy="1106170"/>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79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Toyota’s overdependence on suppliers exposes the company to a wide range of risks, including a shutdown of production in case suppliers declare a strike or fail to deliver materials on time.</a:t>
          </a:r>
        </a:p>
      </dsp:txBody>
      <dsp:txXfrm rot="10800000">
        <a:off x="1843428" y="4312497"/>
        <a:ext cx="6284571" cy="1106170"/>
      </dsp:txXfrm>
    </dsp:sp>
    <dsp:sp modelId="{78059CCB-C513-4F40-8EF9-990BAF457D0D}">
      <dsp:nvSpPr>
        <dsp:cNvPr id="0" name=""/>
        <dsp:cNvSpPr/>
      </dsp:nvSpPr>
      <dsp:spPr>
        <a:xfrm>
          <a:off x="808354" y="4310803"/>
          <a:ext cx="1106170" cy="1106170"/>
        </a:xfrm>
        <a:prstGeom prst="ellipse">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133938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316815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37554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425343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25080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2756073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266574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1289588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4221320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119136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141A2F-C618-4155-9C2D-0563D40354EF}" type="datetimeFigureOut">
              <a:rPr lang="en-US" smtClean="0"/>
              <a:t>12/5/2023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93F3A4-BB62-49EE-8C5D-1F4F6C534C3C}" type="slidenum">
              <a:rPr lang="en-US" smtClean="0"/>
              <a:t>‹#›</a:t>
            </a:fld>
            <a:endParaRPr lang="en-US"/>
          </a:p>
        </p:txBody>
      </p:sp>
    </p:spTree>
    <p:extLst>
      <p:ext uri="{BB962C8B-B14F-4D97-AF65-F5344CB8AC3E}">
        <p14:creationId xmlns:p14="http://schemas.microsoft.com/office/powerpoint/2010/main" val="199654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Layout" Target="../slideLayouts/slideLayout3.xml"/><Relationship Id="rId21" Type="http://schemas.openxmlformats.org/officeDocument/2006/relationships/slide" Target="../slides/slide9.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Layout" Target="../slideLayouts/slideLayout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 Target="../slides/slide12.xml"/><Relationship Id="rId32" Type="http://schemas.openxmlformats.org/officeDocument/2006/relationships/slide" Target="../slides/slide20.xml"/><Relationship Id="rId5" Type="http://schemas.openxmlformats.org/officeDocument/2006/relationships/slideLayout" Target="../slideLayouts/slideLayout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Layout" Target="../slideLayouts/slideLayout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687543-EF4A-8D76-28B2-559C95DDAC26}"/>
              </a:ext>
            </a:extLst>
          </p:cNvPr>
          <p:cNvSpPr txBox="1"/>
          <p:nvPr userDrawn="1"/>
        </p:nvSpPr>
        <p:spPr>
          <a:xfrm>
            <a:off x="112593" y="134034"/>
            <a:ext cx="11997519" cy="738664"/>
          </a:xfrm>
          <a:prstGeom prst="rect">
            <a:avLst/>
          </a:prstGeom>
          <a:noFill/>
        </p:spPr>
        <p:txBody>
          <a:bodyPr wrap="square">
            <a:spAutoFit/>
          </a:bodyPr>
          <a:lstStyle/>
          <a:p>
            <a:pPr algn="ctr"/>
            <a:r>
              <a:rPr lang="en-US" sz="1400" dirty="0">
                <a:hlinkClick r:id="rId13" action="ppaction://hlinksldjump"/>
              </a:rPr>
              <a:t>Toyota Company Case Study</a:t>
            </a:r>
            <a:r>
              <a:rPr lang="en-US" sz="1400" dirty="0"/>
              <a:t>  |  </a:t>
            </a:r>
            <a:r>
              <a:rPr lang="en-US" sz="1400" dirty="0">
                <a:hlinkClick r:id="rId14" action="ppaction://hlinksldjump"/>
              </a:rPr>
              <a:t>Case Background</a:t>
            </a:r>
            <a:r>
              <a:rPr lang="en-US" sz="1400" dirty="0"/>
              <a:t>  |  </a:t>
            </a:r>
            <a:r>
              <a:rPr lang="en-US" sz="1400" dirty="0">
                <a:hlinkClick r:id="rId15" action="ppaction://hlinksldjump"/>
              </a:rPr>
              <a:t>Toyota Success Story</a:t>
            </a:r>
            <a:r>
              <a:rPr lang="en-US" sz="1400" dirty="0"/>
              <a:t>  |  </a:t>
            </a:r>
            <a:r>
              <a:rPr lang="en-US" sz="1400" dirty="0">
                <a:hlinkClick r:id="rId16" action="ppaction://hlinksldjump"/>
              </a:rPr>
              <a:t>Opportunities</a:t>
            </a:r>
            <a:r>
              <a:rPr lang="en-US" sz="1400" dirty="0"/>
              <a:t>  |  </a:t>
            </a:r>
            <a:r>
              <a:rPr lang="en-US" sz="1400" dirty="0">
                <a:hlinkClick r:id="rId17" action="ppaction://hlinksldjump"/>
              </a:rPr>
              <a:t>Threats</a:t>
            </a:r>
            <a:r>
              <a:rPr lang="en-US" sz="1400" dirty="0"/>
              <a:t>  |  </a:t>
            </a:r>
            <a:r>
              <a:rPr lang="en-US" sz="1400" dirty="0">
                <a:hlinkClick r:id="rId18" action="ppaction://hlinksldjump"/>
              </a:rPr>
              <a:t>Strengths</a:t>
            </a:r>
            <a:r>
              <a:rPr lang="en-US" sz="1400" dirty="0"/>
              <a:t>  |  </a:t>
            </a:r>
            <a:r>
              <a:rPr lang="en-US" sz="1400" dirty="0">
                <a:hlinkClick r:id="rId19" action="ppaction://hlinksldjump"/>
              </a:rPr>
              <a:t>Weaknesses</a:t>
            </a:r>
            <a:r>
              <a:rPr lang="en-US" sz="1400" dirty="0"/>
              <a:t>  </a:t>
            </a:r>
            <a:r>
              <a:rPr lang="en-US" sz="1400" dirty="0">
                <a:hlinkClick r:id="rId20" action="ppaction://hlinksldjump"/>
              </a:rPr>
              <a:t>|  Corporate Level Strategy</a:t>
            </a:r>
            <a:endParaRPr lang="en-US" sz="1400" dirty="0"/>
          </a:p>
          <a:p>
            <a:pPr algn="ctr"/>
            <a:r>
              <a:rPr lang="en-US" sz="1400" dirty="0">
                <a:hlinkClick r:id="rId21" action="ppaction://hlinksldjump"/>
              </a:rPr>
              <a:t>Business Level Strategy</a:t>
            </a:r>
            <a:r>
              <a:rPr lang="en-US" sz="1400" dirty="0"/>
              <a:t> |  </a:t>
            </a:r>
            <a:r>
              <a:rPr lang="en-US" sz="1400" dirty="0">
                <a:hlinkClick r:id="rId22" action="ppaction://hlinksldjump"/>
              </a:rPr>
              <a:t>Global Strategy</a:t>
            </a:r>
            <a:r>
              <a:rPr lang="en-US" sz="1400" dirty="0"/>
              <a:t> |  </a:t>
            </a:r>
            <a:r>
              <a:rPr lang="en-US" sz="1400" dirty="0">
                <a:hlinkClick r:id="rId23" action="ppaction://hlinksldjump"/>
              </a:rPr>
              <a:t>Innovation Strategy</a:t>
            </a:r>
            <a:r>
              <a:rPr lang="en-US" sz="1400" dirty="0"/>
              <a:t>  |  </a:t>
            </a:r>
            <a:r>
              <a:rPr lang="en-US" sz="1400" dirty="0">
                <a:hlinkClick r:id="rId24" action="ppaction://hlinksldjump"/>
              </a:rPr>
              <a:t>Toyota Organizational Structure</a:t>
            </a:r>
            <a:r>
              <a:rPr lang="en-US" sz="1400" dirty="0"/>
              <a:t>  |  </a:t>
            </a:r>
            <a:r>
              <a:rPr lang="en-US" sz="1400" dirty="0">
                <a:hlinkClick r:id="rId25" action="ppaction://hlinksldjump"/>
              </a:rPr>
              <a:t>Organizational Culture</a:t>
            </a:r>
            <a:endParaRPr lang="en-US" sz="1400" dirty="0"/>
          </a:p>
          <a:p>
            <a:pPr algn="ctr"/>
            <a:r>
              <a:rPr lang="en-US" sz="1400" dirty="0">
                <a:hlinkClick r:id="rId26" action="ppaction://hlinksldjump"/>
              </a:rPr>
              <a:t>Social Responsibility</a:t>
            </a:r>
            <a:r>
              <a:rPr lang="en-US" sz="1400" dirty="0"/>
              <a:t>  |  </a:t>
            </a:r>
            <a:r>
              <a:rPr lang="en-US" sz="1400" dirty="0">
                <a:hlinkClick r:id="rId27" action="ppaction://hlinksldjump"/>
              </a:rPr>
              <a:t>Code of Conduct (Ethics)</a:t>
            </a:r>
            <a:r>
              <a:rPr lang="en-US" sz="1400" dirty="0"/>
              <a:t> |  </a:t>
            </a:r>
            <a:r>
              <a:rPr lang="en-US" sz="1400" dirty="0">
                <a:hlinkClick r:id="rId28" action="ppaction://hlinksldjump"/>
              </a:rPr>
              <a:t>Financial Analysis of Toyota</a:t>
            </a:r>
            <a:r>
              <a:rPr lang="en-US" sz="1400" dirty="0"/>
              <a:t>   |  </a:t>
            </a:r>
            <a:r>
              <a:rPr lang="en-US" sz="1400" dirty="0">
                <a:hlinkClick r:id="rId29" action="ppaction://hlinksldjump"/>
              </a:rPr>
              <a:t>Toyota Recommendations</a:t>
            </a:r>
            <a:r>
              <a:rPr lang="en-US" sz="1400" dirty="0"/>
              <a:t>  |  </a:t>
            </a:r>
            <a:r>
              <a:rPr lang="en-US" sz="1400" dirty="0">
                <a:hlinkClick r:id="rId30" action="ppaction://hlinksldjump"/>
              </a:rPr>
              <a:t>Conclusion</a:t>
            </a:r>
            <a:r>
              <a:rPr lang="en-US" sz="1400" dirty="0"/>
              <a:t>  |  </a:t>
            </a:r>
            <a:r>
              <a:rPr lang="en-US" sz="1400" dirty="0">
                <a:hlinkClick r:id="rId31" action="ppaction://hlinksldjump"/>
              </a:rPr>
              <a:t>Acknowledgements</a:t>
            </a:r>
            <a:r>
              <a:rPr lang="en-US" sz="1400" dirty="0"/>
              <a:t>  | </a:t>
            </a:r>
            <a:r>
              <a:rPr lang="en-US" sz="1400" dirty="0">
                <a:hlinkClick r:id="rId32" action="ppaction://hlinksldjump"/>
              </a:rPr>
              <a:t>End</a:t>
            </a:r>
            <a:endParaRPr lang="en-US" sz="1400" dirty="0"/>
          </a:p>
        </p:txBody>
      </p:sp>
    </p:spTree>
    <p:extLst>
      <p:ext uri="{BB962C8B-B14F-4D97-AF65-F5344CB8AC3E}">
        <p14:creationId xmlns:p14="http://schemas.microsoft.com/office/powerpoint/2010/main" val="428018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518" t="15341" r="17662" b="20049"/>
          <a:stretch/>
        </p:blipFill>
        <p:spPr>
          <a:xfrm>
            <a:off x="-1" y="0"/>
            <a:ext cx="12210347" cy="6858000"/>
          </a:xfrm>
          <a:prstGeom prst="rect">
            <a:avLst/>
          </a:prstGeom>
        </p:spPr>
      </p:pic>
    </p:spTree>
    <p:extLst>
      <p:ext uri="{BB962C8B-B14F-4D97-AF65-F5344CB8AC3E}">
        <p14:creationId xmlns:p14="http://schemas.microsoft.com/office/powerpoint/2010/main" val="1982836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66641"/>
          <a:stretch/>
        </p:blipFill>
        <p:spPr>
          <a:xfrm>
            <a:off x="151357" y="876300"/>
            <a:ext cx="3494130" cy="5860364"/>
          </a:xfrm>
          <a:prstGeom prst="rect">
            <a:avLst/>
          </a:prstGeom>
        </p:spPr>
      </p:pic>
      <p:sp>
        <p:nvSpPr>
          <p:cNvPr id="5" name="Rectangle 4">
            <a:extLst>
              <a:ext uri="{FF2B5EF4-FFF2-40B4-BE49-F238E27FC236}">
                <a16:creationId xmlns:a16="http://schemas.microsoft.com/office/drawing/2014/main" id="{DA6A73E0-4C01-1B29-699C-813E00D990EC}"/>
              </a:ext>
            </a:extLst>
          </p:cNvPr>
          <p:cNvSpPr/>
          <p:nvPr/>
        </p:nvSpPr>
        <p:spPr>
          <a:xfrm>
            <a:off x="3645486" y="887099"/>
            <a:ext cx="8203614" cy="96885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Toyota’s long-term strategy involves developing both global and regional car models in order to compete worldwide with a full line of products. </a:t>
            </a:r>
          </a:p>
        </p:txBody>
      </p:sp>
      <p:sp>
        <p:nvSpPr>
          <p:cNvPr id="10" name="Rectangle 9">
            <a:extLst>
              <a:ext uri="{FF2B5EF4-FFF2-40B4-BE49-F238E27FC236}">
                <a16:creationId xmlns:a16="http://schemas.microsoft.com/office/drawing/2014/main" id="{2E8B1C24-C203-FC6A-4B6C-78743216C218}"/>
              </a:ext>
            </a:extLst>
          </p:cNvPr>
          <p:cNvSpPr/>
          <p:nvPr/>
        </p:nvSpPr>
        <p:spPr>
          <a:xfrm>
            <a:off x="3645486" y="1857799"/>
            <a:ext cx="8203614" cy="96885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Watanabe aims to achieve his goals through a combination of kaizen (continuous improvement) and </a:t>
            </a:r>
            <a:r>
              <a:rPr lang="en-US" b="1" dirty="0" err="1">
                <a:solidFill>
                  <a:schemeClr val="tx1"/>
                </a:solidFill>
              </a:rPr>
              <a:t>kakushin</a:t>
            </a:r>
            <a:r>
              <a:rPr lang="en-US" b="1" dirty="0">
                <a:solidFill>
                  <a:schemeClr val="tx1"/>
                </a:solidFill>
              </a:rPr>
              <a:t> (radical innovation). </a:t>
            </a:r>
          </a:p>
        </p:txBody>
      </p:sp>
      <p:sp>
        <p:nvSpPr>
          <p:cNvPr id="11" name="Rectangle 10">
            <a:extLst>
              <a:ext uri="{FF2B5EF4-FFF2-40B4-BE49-F238E27FC236}">
                <a16:creationId xmlns:a16="http://schemas.microsoft.com/office/drawing/2014/main" id="{F733D46C-7913-62A3-6C01-EECD6FE13A57}"/>
              </a:ext>
            </a:extLst>
          </p:cNvPr>
          <p:cNvSpPr/>
          <p:nvPr/>
        </p:nvSpPr>
        <p:spPr>
          <a:xfrm>
            <a:off x="3645485" y="2828498"/>
            <a:ext cx="8203614" cy="96885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Toyota has a vision that extends beyond mere transportation. Toyota envisions leading the future mobility society, enriching lives worldwide by moving people in the safest and most responsible ways.</a:t>
            </a:r>
          </a:p>
        </p:txBody>
      </p:sp>
      <p:sp>
        <p:nvSpPr>
          <p:cNvPr id="12" name="Rectangle 11">
            <a:extLst>
              <a:ext uri="{FF2B5EF4-FFF2-40B4-BE49-F238E27FC236}">
                <a16:creationId xmlns:a16="http://schemas.microsoft.com/office/drawing/2014/main" id="{69414144-AD7D-B862-5D22-E43489EC4DBD}"/>
              </a:ext>
            </a:extLst>
          </p:cNvPr>
          <p:cNvSpPr/>
          <p:nvPr/>
        </p:nvSpPr>
        <p:spPr>
          <a:xfrm>
            <a:off x="3645485" y="3807305"/>
            <a:ext cx="8203614" cy="968852"/>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Quality:  Continuously raising standards for reliability and customer satisfaction.</a:t>
            </a:r>
          </a:p>
        </p:txBody>
      </p:sp>
      <p:sp>
        <p:nvSpPr>
          <p:cNvPr id="13" name="Rectangle 12">
            <a:extLst>
              <a:ext uri="{FF2B5EF4-FFF2-40B4-BE49-F238E27FC236}">
                <a16:creationId xmlns:a16="http://schemas.microsoft.com/office/drawing/2014/main" id="{43042633-8811-6E39-CABA-5FD1594A635A}"/>
              </a:ext>
            </a:extLst>
          </p:cNvPr>
          <p:cNvSpPr/>
          <p:nvPr/>
        </p:nvSpPr>
        <p:spPr>
          <a:xfrm>
            <a:off x="3645484" y="4777996"/>
            <a:ext cx="8203614" cy="96885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Ceaseless Innovation:  Staying ahead of the times, re-innovating, and creating new technologies. </a:t>
            </a:r>
          </a:p>
        </p:txBody>
      </p:sp>
      <p:sp>
        <p:nvSpPr>
          <p:cNvPr id="14" name="Rectangle 13">
            <a:extLst>
              <a:ext uri="{FF2B5EF4-FFF2-40B4-BE49-F238E27FC236}">
                <a16:creationId xmlns:a16="http://schemas.microsoft.com/office/drawing/2014/main" id="{ED00C2D2-586D-7419-BF9C-E2C94D9521E0}"/>
              </a:ext>
            </a:extLst>
          </p:cNvPr>
          <p:cNvSpPr/>
          <p:nvPr/>
        </p:nvSpPr>
        <p:spPr>
          <a:xfrm>
            <a:off x="3645487" y="5745851"/>
            <a:ext cx="8203614" cy="96885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Respecting the Planet:  Demonstrating consideration for the environment through eco-friendly systems and solutions.</a:t>
            </a:r>
          </a:p>
        </p:txBody>
      </p:sp>
    </p:spTree>
    <p:extLst>
      <p:ext uri="{BB962C8B-B14F-4D97-AF65-F5344CB8AC3E}">
        <p14:creationId xmlns:p14="http://schemas.microsoft.com/office/powerpoint/2010/main" val="2029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7376"/>
          <a:stretch/>
        </p:blipFill>
        <p:spPr>
          <a:xfrm>
            <a:off x="84823" y="876300"/>
            <a:ext cx="5532748" cy="5960659"/>
          </a:xfrm>
          <a:prstGeom prst="rect">
            <a:avLst/>
          </a:prstGeom>
        </p:spPr>
      </p:pic>
      <p:sp>
        <p:nvSpPr>
          <p:cNvPr id="4" name="Rectangle 3">
            <a:extLst>
              <a:ext uri="{FF2B5EF4-FFF2-40B4-BE49-F238E27FC236}">
                <a16:creationId xmlns:a16="http://schemas.microsoft.com/office/drawing/2014/main" id="{81140227-1FB3-DFDD-3EF3-8882F29201D9}"/>
              </a:ext>
            </a:extLst>
          </p:cNvPr>
          <p:cNvSpPr/>
          <p:nvPr/>
        </p:nvSpPr>
        <p:spPr>
          <a:xfrm>
            <a:off x="5617572" y="1686830"/>
            <a:ext cx="6231527" cy="17600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Kaizen: This term represents continuous improvement. Toyota’s commitment lies in consistently enhancing their design, engineering, and manufacturing processes. </a:t>
            </a:r>
          </a:p>
        </p:txBody>
      </p:sp>
      <p:sp>
        <p:nvSpPr>
          <p:cNvPr id="5" name="Rectangle 4">
            <a:extLst>
              <a:ext uri="{FF2B5EF4-FFF2-40B4-BE49-F238E27FC236}">
                <a16:creationId xmlns:a16="http://schemas.microsoft.com/office/drawing/2014/main" id="{752E7BB1-5EF0-BBF3-BA78-D9E1CA5FF566}"/>
              </a:ext>
            </a:extLst>
          </p:cNvPr>
          <p:cNvSpPr/>
          <p:nvPr/>
        </p:nvSpPr>
        <p:spPr>
          <a:xfrm>
            <a:off x="5617573" y="5164914"/>
            <a:ext cx="6231527" cy="1672045"/>
          </a:xfrm>
          <a:prstGeom prst="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Toyota’s approach to innovation revolves around these principles, ensuring that their vehicles remain at the forefront of the automotive industry. Through continuous improvement and customer-centric design, they shape the future of mobility.</a:t>
            </a:r>
          </a:p>
        </p:txBody>
      </p:sp>
      <p:sp>
        <p:nvSpPr>
          <p:cNvPr id="6" name="Rectangle 5">
            <a:extLst>
              <a:ext uri="{FF2B5EF4-FFF2-40B4-BE49-F238E27FC236}">
                <a16:creationId xmlns:a16="http://schemas.microsoft.com/office/drawing/2014/main" id="{8449CCA2-00A9-48AD-4B3C-89BAAEC17C1B}"/>
              </a:ext>
            </a:extLst>
          </p:cNvPr>
          <p:cNvSpPr/>
          <p:nvPr/>
        </p:nvSpPr>
        <p:spPr>
          <a:xfrm>
            <a:off x="5617572" y="891475"/>
            <a:ext cx="6231527" cy="79848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BE BEST EXPLAINED BY TWO JAPANESE WORDS: </a:t>
            </a:r>
          </a:p>
          <a:p>
            <a:pPr algn="ctr"/>
            <a:endParaRPr lang="en-US" sz="900" b="1" dirty="0">
              <a:solidFill>
                <a:schemeClr val="tx1"/>
              </a:solidFill>
            </a:endParaRPr>
          </a:p>
          <a:p>
            <a:pPr algn="ctr"/>
            <a:r>
              <a:rPr lang="en-US" b="1" dirty="0">
                <a:solidFill>
                  <a:schemeClr val="tx1"/>
                </a:solidFill>
              </a:rPr>
              <a:t>KAIZEN AND GENCHI </a:t>
            </a:r>
          </a:p>
        </p:txBody>
      </p:sp>
      <p:sp>
        <p:nvSpPr>
          <p:cNvPr id="7" name="Rectangle 6">
            <a:extLst>
              <a:ext uri="{FF2B5EF4-FFF2-40B4-BE49-F238E27FC236}">
                <a16:creationId xmlns:a16="http://schemas.microsoft.com/office/drawing/2014/main" id="{77E091E7-C364-35CA-5538-DB4E4562D7B6}"/>
              </a:ext>
            </a:extLst>
          </p:cNvPr>
          <p:cNvSpPr/>
          <p:nvPr/>
        </p:nvSpPr>
        <p:spPr>
          <a:xfrm>
            <a:off x="5617573" y="3407959"/>
            <a:ext cx="6231527" cy="1760083"/>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Genchi</a:t>
            </a:r>
            <a:r>
              <a:rPr lang="en-US" b="1" dirty="0">
                <a:solidFill>
                  <a:schemeClr val="tx1"/>
                </a:solidFill>
              </a:rPr>
              <a:t>: Translated as ‘what the customer wants,’ and emphasizes understanding the customer’s needs directly.</a:t>
            </a:r>
          </a:p>
        </p:txBody>
      </p:sp>
    </p:spTree>
    <p:extLst>
      <p:ext uri="{BB962C8B-B14F-4D97-AF65-F5344CB8AC3E}">
        <p14:creationId xmlns:p14="http://schemas.microsoft.com/office/powerpoint/2010/main" val="3847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9155DB-DE93-276A-E499-1302BA8915E8}"/>
              </a:ext>
            </a:extLst>
          </p:cNvPr>
          <p:cNvSpPr/>
          <p:nvPr/>
        </p:nvSpPr>
        <p:spPr>
          <a:xfrm>
            <a:off x="6281332" y="2662632"/>
            <a:ext cx="5514573" cy="172256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Toyota’s processes were based on a traditional Japanese business hierarchy where only the most senior executives held decision-making power.</a:t>
            </a:r>
          </a:p>
        </p:txBody>
      </p:sp>
      <p:sp>
        <p:nvSpPr>
          <p:cNvPr id="5" name="Rectangle: Rounded Corners 4">
            <a:extLst>
              <a:ext uri="{FF2B5EF4-FFF2-40B4-BE49-F238E27FC236}">
                <a16:creationId xmlns:a16="http://schemas.microsoft.com/office/drawing/2014/main" id="{A30931E3-0F4F-4226-DDB2-07A9A5870895}"/>
              </a:ext>
            </a:extLst>
          </p:cNvPr>
          <p:cNvSpPr/>
          <p:nvPr/>
        </p:nvSpPr>
        <p:spPr>
          <a:xfrm>
            <a:off x="6296427" y="876300"/>
            <a:ext cx="5514573" cy="172256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Toyota’s marketing mix involves strategies and tactics based on car types, market demand, and customer preferences in local and regional markets. </a:t>
            </a:r>
          </a:p>
        </p:txBody>
      </p:sp>
      <p:sp>
        <p:nvSpPr>
          <p:cNvPr id="6" name="Rectangle: Rounded Corners 5">
            <a:extLst>
              <a:ext uri="{FF2B5EF4-FFF2-40B4-BE49-F238E27FC236}">
                <a16:creationId xmlns:a16="http://schemas.microsoft.com/office/drawing/2014/main" id="{10A9DCE8-4C27-EC2C-E28B-DFFF63A09846}"/>
              </a:ext>
            </a:extLst>
          </p:cNvPr>
          <p:cNvSpPr/>
          <p:nvPr/>
        </p:nvSpPr>
        <p:spPr>
          <a:xfrm>
            <a:off x="6281331" y="4463085"/>
            <a:ext cx="5514573" cy="1722564"/>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Toyota introduced 7 product-based divisions to increase production efficiency and streamline decision-making.</a:t>
            </a:r>
          </a:p>
        </p:txBody>
      </p:sp>
      <p:pic>
        <p:nvPicPr>
          <p:cNvPr id="7" name="Picture 6">
            <a:extLst>
              <a:ext uri="{FF2B5EF4-FFF2-40B4-BE49-F238E27FC236}">
                <a16:creationId xmlns:a16="http://schemas.microsoft.com/office/drawing/2014/main" id="{89B17E38-C5A3-4F2C-669F-25FB3899D99F}"/>
              </a:ext>
            </a:extLst>
          </p:cNvPr>
          <p:cNvPicPr>
            <a:picLocks noChangeAspect="1"/>
          </p:cNvPicPr>
          <p:nvPr/>
        </p:nvPicPr>
        <p:blipFill>
          <a:blip r:embed="rId2"/>
          <a:stretch>
            <a:fillRect/>
          </a:stretch>
        </p:blipFill>
        <p:spPr>
          <a:xfrm>
            <a:off x="381000" y="876300"/>
            <a:ext cx="5865199" cy="5278679"/>
          </a:xfrm>
          <a:prstGeom prst="rect">
            <a:avLst/>
          </a:prstGeom>
        </p:spPr>
      </p:pic>
      <p:sp>
        <p:nvSpPr>
          <p:cNvPr id="8" name="Rectangle 7">
            <a:extLst>
              <a:ext uri="{FF2B5EF4-FFF2-40B4-BE49-F238E27FC236}">
                <a16:creationId xmlns:a16="http://schemas.microsoft.com/office/drawing/2014/main" id="{876D4B01-AA93-7B5F-CCB4-72E0EBC494A8}"/>
              </a:ext>
            </a:extLst>
          </p:cNvPr>
          <p:cNvSpPr/>
          <p:nvPr/>
        </p:nvSpPr>
        <p:spPr>
          <a:xfrm>
            <a:off x="381001" y="6249417"/>
            <a:ext cx="11468100" cy="51476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FourWeekMBA</a:t>
            </a:r>
          </a:p>
        </p:txBody>
      </p:sp>
    </p:spTree>
    <p:extLst>
      <p:ext uri="{BB962C8B-B14F-4D97-AF65-F5344CB8AC3E}">
        <p14:creationId xmlns:p14="http://schemas.microsoft.com/office/powerpoint/2010/main" val="11284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D8DB15-3FFA-ABA4-247D-D01731E50B57}"/>
              </a:ext>
            </a:extLst>
          </p:cNvPr>
          <p:cNvPicPr>
            <a:picLocks noChangeAspect="1"/>
          </p:cNvPicPr>
          <p:nvPr/>
        </p:nvPicPr>
        <p:blipFill>
          <a:blip r:embed="rId2"/>
          <a:stretch>
            <a:fillRect/>
          </a:stretch>
        </p:blipFill>
        <p:spPr>
          <a:xfrm>
            <a:off x="381454" y="866075"/>
            <a:ext cx="4699509" cy="5981700"/>
          </a:xfrm>
          <a:prstGeom prst="rect">
            <a:avLst/>
          </a:prstGeom>
        </p:spPr>
      </p:pic>
      <p:sp>
        <p:nvSpPr>
          <p:cNvPr id="5" name="Rectangle 4">
            <a:extLst>
              <a:ext uri="{FF2B5EF4-FFF2-40B4-BE49-F238E27FC236}">
                <a16:creationId xmlns:a16="http://schemas.microsoft.com/office/drawing/2014/main" id="{A396C97E-EF1D-A8A6-5B30-D324ED7AD868}"/>
              </a:ext>
            </a:extLst>
          </p:cNvPr>
          <p:cNvSpPr/>
          <p:nvPr/>
        </p:nvSpPr>
        <p:spPr>
          <a:xfrm>
            <a:off x="4940490" y="876300"/>
            <a:ext cx="6936230"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4DB4CD6-6EDD-AF16-0878-A24500EE86ED}"/>
              </a:ext>
            </a:extLst>
          </p:cNvPr>
          <p:cNvSpPr/>
          <p:nvPr/>
        </p:nvSpPr>
        <p:spPr>
          <a:xfrm>
            <a:off x="4940488" y="1399520"/>
            <a:ext cx="6936230" cy="130109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t>Toyota Culture is a book that describes how Toyota developed their organizational culture</a:t>
            </a:r>
          </a:p>
        </p:txBody>
      </p:sp>
      <p:sp>
        <p:nvSpPr>
          <p:cNvPr id="7" name="Rectangle 6">
            <a:extLst>
              <a:ext uri="{FF2B5EF4-FFF2-40B4-BE49-F238E27FC236}">
                <a16:creationId xmlns:a16="http://schemas.microsoft.com/office/drawing/2014/main" id="{A78B030A-78FF-391A-D2D6-E18E5933E0CF}"/>
              </a:ext>
            </a:extLst>
          </p:cNvPr>
          <p:cNvSpPr/>
          <p:nvPr/>
        </p:nvSpPr>
        <p:spPr>
          <a:xfrm>
            <a:off x="4940488" y="2700618"/>
            <a:ext cx="6936230" cy="130109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Toyota transferred its organizational culture to its plants, dealerships, and offices around the world</a:t>
            </a:r>
          </a:p>
        </p:txBody>
      </p:sp>
      <p:sp>
        <p:nvSpPr>
          <p:cNvPr id="8" name="Rectangle 7">
            <a:extLst>
              <a:ext uri="{FF2B5EF4-FFF2-40B4-BE49-F238E27FC236}">
                <a16:creationId xmlns:a16="http://schemas.microsoft.com/office/drawing/2014/main" id="{7C59D706-4079-BF45-727D-07E61C521F16}"/>
              </a:ext>
            </a:extLst>
          </p:cNvPr>
          <p:cNvSpPr/>
          <p:nvPr/>
        </p:nvSpPr>
        <p:spPr>
          <a:xfrm>
            <a:off x="4940488" y="4001715"/>
            <a:ext cx="6936230" cy="159386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The book explains how Toyota’s culture is based on trust, mutual prosperity, excellence, innovation, problem solving, standardization, and long-term thinking</a:t>
            </a:r>
          </a:p>
        </p:txBody>
      </p:sp>
      <p:sp>
        <p:nvSpPr>
          <p:cNvPr id="9" name="Rectangle 8">
            <a:extLst>
              <a:ext uri="{FF2B5EF4-FFF2-40B4-BE49-F238E27FC236}">
                <a16:creationId xmlns:a16="http://schemas.microsoft.com/office/drawing/2014/main" id="{A049CC58-DE2F-00B6-32C3-58A696E3E665}"/>
              </a:ext>
            </a:extLst>
          </p:cNvPr>
          <p:cNvSpPr/>
          <p:nvPr/>
        </p:nvSpPr>
        <p:spPr>
          <a:xfrm>
            <a:off x="4940488" y="5595582"/>
            <a:ext cx="6936230" cy="117371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The book also provides a four-stage process for building and keeping quality people</a:t>
            </a:r>
          </a:p>
        </p:txBody>
      </p:sp>
      <p:sp>
        <p:nvSpPr>
          <p:cNvPr id="10" name="TextBox 9">
            <a:extLst>
              <a:ext uri="{FF2B5EF4-FFF2-40B4-BE49-F238E27FC236}">
                <a16:creationId xmlns:a16="http://schemas.microsoft.com/office/drawing/2014/main" id="{C2E36EAA-9E58-E6D1-3FA1-FEED7FB0EF45}"/>
              </a:ext>
            </a:extLst>
          </p:cNvPr>
          <p:cNvSpPr txBox="1"/>
          <p:nvPr/>
        </p:nvSpPr>
        <p:spPr>
          <a:xfrm>
            <a:off x="4940486" y="876300"/>
            <a:ext cx="6885140" cy="523220"/>
          </a:xfrm>
          <a:prstGeom prst="rect">
            <a:avLst/>
          </a:prstGeom>
          <a:noFill/>
        </p:spPr>
        <p:txBody>
          <a:bodyPr wrap="square">
            <a:spAutoFit/>
          </a:bodyPr>
          <a:lstStyle/>
          <a:p>
            <a:pPr algn="ctr"/>
            <a:r>
              <a:rPr lang="en-US" sz="2800" b="1" dirty="0">
                <a:solidFill>
                  <a:schemeClr val="bg1"/>
                </a:solidFill>
                <a:latin typeface="Calibri" panose="020F0502020204030204" pitchFamily="34" charset="0"/>
                <a:cs typeface="Times New Roman" panose="02020603050405020304" pitchFamily="18" charset="0"/>
              </a:rPr>
              <a:t>Organizational Culture</a:t>
            </a:r>
            <a:endParaRPr lang="en-US" sz="2800" b="1" dirty="0">
              <a:solidFill>
                <a:schemeClr val="bg1"/>
              </a:solidFill>
            </a:endParaRPr>
          </a:p>
        </p:txBody>
      </p:sp>
    </p:spTree>
    <p:extLst>
      <p:ext uri="{BB962C8B-B14F-4D97-AF65-F5344CB8AC3E}">
        <p14:creationId xmlns:p14="http://schemas.microsoft.com/office/powerpoint/2010/main" val="393074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16146-B949-5B74-E60E-089FB9DD6DE2}"/>
              </a:ext>
            </a:extLst>
          </p:cNvPr>
          <p:cNvPicPr>
            <a:picLocks noChangeAspect="1"/>
          </p:cNvPicPr>
          <p:nvPr/>
        </p:nvPicPr>
        <p:blipFill rotWithShape="1">
          <a:blip r:embed="rId2"/>
          <a:srcRect t="416"/>
          <a:stretch/>
        </p:blipFill>
        <p:spPr>
          <a:xfrm>
            <a:off x="388446" y="855033"/>
            <a:ext cx="2923770" cy="5905500"/>
          </a:xfrm>
          <a:prstGeom prst="rect">
            <a:avLst/>
          </a:prstGeom>
        </p:spPr>
      </p:pic>
      <p:sp>
        <p:nvSpPr>
          <p:cNvPr id="5" name="Rectangle 4">
            <a:extLst>
              <a:ext uri="{FF2B5EF4-FFF2-40B4-BE49-F238E27FC236}">
                <a16:creationId xmlns:a16="http://schemas.microsoft.com/office/drawing/2014/main" id="{6E878FFE-71AA-0A5F-1C7F-0C68A1B66C8D}"/>
              </a:ext>
            </a:extLst>
          </p:cNvPr>
          <p:cNvSpPr/>
          <p:nvPr/>
        </p:nvSpPr>
        <p:spPr>
          <a:xfrm>
            <a:off x="3312216" y="876300"/>
            <a:ext cx="8574984" cy="59055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4616E4B-36FC-57BC-618B-98FC488777E0}"/>
              </a:ext>
            </a:extLst>
          </p:cNvPr>
          <p:cNvSpPr txBox="1"/>
          <p:nvPr/>
        </p:nvSpPr>
        <p:spPr>
          <a:xfrm>
            <a:off x="4470904" y="876300"/>
            <a:ext cx="7354722" cy="523220"/>
          </a:xfrm>
          <a:prstGeom prst="rect">
            <a:avLst/>
          </a:prstGeom>
          <a:noFill/>
        </p:spPr>
        <p:txBody>
          <a:bodyPr wrap="square">
            <a:spAutoFit/>
          </a:bodyPr>
          <a:lstStyle/>
          <a:p>
            <a:pPr algn="ctr"/>
            <a:r>
              <a:rPr lang="en-US" sz="2800" b="1" dirty="0">
                <a:latin typeface="Calibri" panose="020F0502020204030204" pitchFamily="34" charset="0"/>
                <a:cs typeface="Times New Roman" panose="02020603050405020304" pitchFamily="18" charset="0"/>
              </a:rPr>
              <a:t>Social Responsibility</a:t>
            </a:r>
            <a:endParaRPr lang="en-US" sz="2800" b="1" dirty="0"/>
          </a:p>
        </p:txBody>
      </p:sp>
      <p:sp>
        <p:nvSpPr>
          <p:cNvPr id="8" name="TextBox 7">
            <a:extLst>
              <a:ext uri="{FF2B5EF4-FFF2-40B4-BE49-F238E27FC236}">
                <a16:creationId xmlns:a16="http://schemas.microsoft.com/office/drawing/2014/main" id="{37E4DCA4-65FE-16BE-EE87-75C72ABB8696}"/>
              </a:ext>
            </a:extLst>
          </p:cNvPr>
          <p:cNvSpPr txBox="1"/>
          <p:nvPr/>
        </p:nvSpPr>
        <p:spPr>
          <a:xfrm>
            <a:off x="3595220" y="1420787"/>
            <a:ext cx="8059968" cy="4801314"/>
          </a:xfrm>
          <a:prstGeom prst="rect">
            <a:avLst/>
          </a:prstGeom>
          <a:noFill/>
        </p:spPr>
        <p:txBody>
          <a:bodyPr wrap="square">
            <a:spAutoFit/>
          </a:bodyPr>
          <a:lstStyle/>
          <a:p>
            <a:pPr algn="just"/>
            <a:r>
              <a:rPr lang="en-US" b="1" dirty="0"/>
              <a:t>Toyota Motor Corporation is deeply committed to sustainability and social responsibility. </a:t>
            </a:r>
          </a:p>
          <a:p>
            <a:pPr algn="just"/>
            <a:endParaRPr lang="en-US" b="1" dirty="0"/>
          </a:p>
          <a:p>
            <a:pPr algn="just"/>
            <a:r>
              <a:rPr lang="en-US" b="1" dirty="0"/>
              <a:t>Sustainability Fundamental Policy: Toyota adheres to the spirit of the ‘Toyoda Principles’ since its foundation. </a:t>
            </a:r>
          </a:p>
          <a:p>
            <a:pPr algn="just"/>
            <a:endParaRPr lang="en-US" b="1" dirty="0"/>
          </a:p>
          <a:p>
            <a:pPr algn="just"/>
            <a:r>
              <a:rPr lang="en-US" b="1" dirty="0"/>
              <a:t>The mission is to ‘Produce Happiness for All’ by being a trusted and beloved company. They prioritize customer satisfaction, providing innovative, safe, and high-quality products globally. </a:t>
            </a:r>
          </a:p>
          <a:p>
            <a:pPr algn="just"/>
            <a:endParaRPr lang="en-US" b="1" dirty="0"/>
          </a:p>
          <a:p>
            <a:pPr algn="just"/>
            <a:r>
              <a:rPr lang="en-US" b="1" dirty="0"/>
              <a:t>For employees, Toyota emphasizes personal growth, equal opportunities, fair working conditions, and respect for human rights.</a:t>
            </a:r>
          </a:p>
          <a:p>
            <a:pPr algn="just"/>
            <a:endParaRPr lang="en-US" b="1" dirty="0"/>
          </a:p>
          <a:p>
            <a:pPr algn="just"/>
            <a:r>
              <a:rPr lang="en-US" b="1" dirty="0"/>
              <a:t>They actively promote ethical behavior within the organization. In their relationships with business partners, Toyota values mutual trust and long-term collaboration for mutual growth. Social Contribution Activities: Toyota’s founding principle is to contribute to society through automobile manufacturing.</a:t>
            </a:r>
          </a:p>
        </p:txBody>
      </p:sp>
    </p:spTree>
    <p:extLst>
      <p:ext uri="{BB962C8B-B14F-4D97-AF65-F5344CB8AC3E}">
        <p14:creationId xmlns:p14="http://schemas.microsoft.com/office/powerpoint/2010/main" val="20883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B4937A-C311-F155-26AC-C385634C4E1A}"/>
              </a:ext>
            </a:extLst>
          </p:cNvPr>
          <p:cNvSpPr/>
          <p:nvPr/>
        </p:nvSpPr>
        <p:spPr>
          <a:xfrm>
            <a:off x="4461089" y="859810"/>
            <a:ext cx="7405275" cy="590834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Rectangle: Rounded Corners 5">
            <a:extLst>
              <a:ext uri="{FF2B5EF4-FFF2-40B4-BE49-F238E27FC236}">
                <a16:creationId xmlns:a16="http://schemas.microsoft.com/office/drawing/2014/main" id="{DE625880-A26A-4CA9-72BC-D16F3DE053A5}"/>
              </a:ext>
            </a:extLst>
          </p:cNvPr>
          <p:cNvSpPr/>
          <p:nvPr/>
        </p:nvSpPr>
        <p:spPr>
          <a:xfrm>
            <a:off x="4461089" y="1653086"/>
            <a:ext cx="7388012" cy="1172000"/>
          </a:xfrm>
          <a:prstGeom prst="round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Toyota ethics are the moral principles of knowing right and wrong that guide the company's actions and decisions.</a:t>
            </a:r>
          </a:p>
        </p:txBody>
      </p:sp>
      <p:sp>
        <p:nvSpPr>
          <p:cNvPr id="7" name="Rectangle: Rounded Corners 6">
            <a:extLst>
              <a:ext uri="{FF2B5EF4-FFF2-40B4-BE49-F238E27FC236}">
                <a16:creationId xmlns:a16="http://schemas.microsoft.com/office/drawing/2014/main" id="{E40C0078-C640-EA1A-1FB3-7BA9B4E7D30B}"/>
              </a:ext>
            </a:extLst>
          </p:cNvPr>
          <p:cNvSpPr/>
          <p:nvPr/>
        </p:nvSpPr>
        <p:spPr>
          <a:xfrm>
            <a:off x="4461088" y="2883090"/>
            <a:ext cx="7388012" cy="1172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The company claims to be ethical and to appreciate the public through corporate social responsibilities. </a:t>
            </a:r>
          </a:p>
        </p:txBody>
      </p:sp>
      <p:sp>
        <p:nvSpPr>
          <p:cNvPr id="8" name="Rectangle: Rounded Corners 7">
            <a:extLst>
              <a:ext uri="{FF2B5EF4-FFF2-40B4-BE49-F238E27FC236}">
                <a16:creationId xmlns:a16="http://schemas.microsoft.com/office/drawing/2014/main" id="{3EF415D7-5D92-F9CD-04B7-A05512FCB855}"/>
              </a:ext>
            </a:extLst>
          </p:cNvPr>
          <p:cNvSpPr/>
          <p:nvPr/>
        </p:nvSpPr>
        <p:spPr>
          <a:xfrm>
            <a:off x="4461088" y="4134852"/>
            <a:ext cx="7388012" cy="1172000"/>
          </a:xfrm>
          <a:prstGeom prst="roundRect">
            <a:avLst/>
          </a:prstGeom>
          <a:solidFill>
            <a:schemeClr val="tx2">
              <a:lumMod val="20000"/>
              <a:lumOff val="80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The Toyota Code of Conduct sets guidelines for everyone working at Toyota Motor Corporation and its subsidiaries to follow while at work and engaging with society.</a:t>
            </a:r>
          </a:p>
        </p:txBody>
      </p:sp>
      <p:sp>
        <p:nvSpPr>
          <p:cNvPr id="9" name="Rectangle: Rounded Corners 8">
            <a:extLst>
              <a:ext uri="{FF2B5EF4-FFF2-40B4-BE49-F238E27FC236}">
                <a16:creationId xmlns:a16="http://schemas.microsoft.com/office/drawing/2014/main" id="{697CB917-A361-C6C3-D037-8BB8E5007E15}"/>
              </a:ext>
            </a:extLst>
          </p:cNvPr>
          <p:cNvSpPr/>
          <p:nvPr/>
        </p:nvSpPr>
        <p:spPr>
          <a:xfrm>
            <a:off x="4461087" y="5351208"/>
            <a:ext cx="7388012" cy="117200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Effective communication can help to solve ethical conflicts and balance the interests of stakeholders.</a:t>
            </a:r>
          </a:p>
        </p:txBody>
      </p:sp>
      <p:sp>
        <p:nvSpPr>
          <p:cNvPr id="10" name="TextBox 9">
            <a:extLst>
              <a:ext uri="{FF2B5EF4-FFF2-40B4-BE49-F238E27FC236}">
                <a16:creationId xmlns:a16="http://schemas.microsoft.com/office/drawing/2014/main" id="{4763AF21-9402-A9F2-E7C3-ADE801F4B1DC}"/>
              </a:ext>
            </a:extLst>
          </p:cNvPr>
          <p:cNvSpPr txBox="1"/>
          <p:nvPr/>
        </p:nvSpPr>
        <p:spPr>
          <a:xfrm>
            <a:off x="766172" y="953492"/>
            <a:ext cx="3264196" cy="2677656"/>
          </a:xfrm>
          <a:prstGeom prst="rect">
            <a:avLst/>
          </a:prstGeom>
          <a:noFill/>
        </p:spPr>
        <p:txBody>
          <a:bodyPr wrap="square" rtlCol="0">
            <a:spAutoFit/>
          </a:bodyPr>
          <a:lstStyle/>
          <a:p>
            <a:pPr algn="ctr"/>
            <a:r>
              <a:rPr lang="en-US" sz="4800" b="1" dirty="0">
                <a:latin typeface="Amasis MT Pro" panose="02040504050005020304" pitchFamily="18" charset="0"/>
              </a:rPr>
              <a:t>Toyota</a:t>
            </a:r>
          </a:p>
          <a:p>
            <a:pPr algn="ctr"/>
            <a:r>
              <a:rPr lang="en-US" sz="6000" b="1" dirty="0">
                <a:latin typeface="Amasis MT Pro" panose="02040504050005020304" pitchFamily="18" charset="0"/>
              </a:rPr>
              <a:t>Code of </a:t>
            </a:r>
          </a:p>
          <a:p>
            <a:pPr algn="ctr"/>
            <a:r>
              <a:rPr lang="en-US" sz="6000" b="1" dirty="0">
                <a:latin typeface="Amasis MT Pro" panose="02040504050005020304" pitchFamily="18" charset="0"/>
              </a:rPr>
              <a:t>Conduct</a:t>
            </a:r>
            <a:endParaRPr lang="en-US" sz="4800" b="1" dirty="0">
              <a:latin typeface="Amasis MT Pro" panose="02040504050005020304" pitchFamily="18" charset="0"/>
            </a:endParaRPr>
          </a:p>
        </p:txBody>
      </p:sp>
      <p:pic>
        <p:nvPicPr>
          <p:cNvPr id="11" name="Picture 10">
            <a:extLst>
              <a:ext uri="{FF2B5EF4-FFF2-40B4-BE49-F238E27FC236}">
                <a16:creationId xmlns:a16="http://schemas.microsoft.com/office/drawing/2014/main" id="{E5ADB5EB-F2AF-6772-B087-5E3AB615ADE9}"/>
              </a:ext>
            </a:extLst>
          </p:cNvPr>
          <p:cNvPicPr>
            <a:picLocks noChangeAspect="1"/>
          </p:cNvPicPr>
          <p:nvPr/>
        </p:nvPicPr>
        <p:blipFill>
          <a:blip r:embed="rId2"/>
          <a:stretch>
            <a:fillRect/>
          </a:stretch>
        </p:blipFill>
        <p:spPr>
          <a:xfrm>
            <a:off x="325636" y="3835868"/>
            <a:ext cx="4023709" cy="2944623"/>
          </a:xfrm>
          <a:prstGeom prst="rect">
            <a:avLst/>
          </a:prstGeom>
        </p:spPr>
      </p:pic>
      <p:sp>
        <p:nvSpPr>
          <p:cNvPr id="12" name="TextBox 11">
            <a:extLst>
              <a:ext uri="{FF2B5EF4-FFF2-40B4-BE49-F238E27FC236}">
                <a16:creationId xmlns:a16="http://schemas.microsoft.com/office/drawing/2014/main" id="{9D217C60-0D4B-A8C5-B2CC-5EA6E032E103}"/>
              </a:ext>
            </a:extLst>
          </p:cNvPr>
          <p:cNvSpPr txBox="1"/>
          <p:nvPr/>
        </p:nvSpPr>
        <p:spPr>
          <a:xfrm>
            <a:off x="4470904" y="889948"/>
            <a:ext cx="7354722" cy="523220"/>
          </a:xfrm>
          <a:prstGeom prst="rect">
            <a:avLst/>
          </a:prstGeom>
          <a:noFill/>
        </p:spPr>
        <p:txBody>
          <a:bodyPr wrap="square">
            <a:spAutoFit/>
          </a:bodyPr>
          <a:lstStyle/>
          <a:p>
            <a:pPr algn="ctr"/>
            <a:r>
              <a:rPr lang="en-US" sz="2800" b="1" dirty="0">
                <a:latin typeface="Calibri" panose="020F0502020204030204" pitchFamily="34" charset="0"/>
                <a:cs typeface="Times New Roman" panose="02020603050405020304" pitchFamily="18" charset="0"/>
              </a:rPr>
              <a:t>Code of Conduct (Ethics)</a:t>
            </a:r>
            <a:endParaRPr lang="en-US" sz="2800" b="1" dirty="0"/>
          </a:p>
        </p:txBody>
      </p:sp>
    </p:spTree>
    <p:extLst>
      <p:ext uri="{BB962C8B-B14F-4D97-AF65-F5344CB8AC3E}">
        <p14:creationId xmlns:p14="http://schemas.microsoft.com/office/powerpoint/2010/main" val="1860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5E0A2-55D1-F4BE-E478-2FB27619D822}"/>
              </a:ext>
            </a:extLst>
          </p:cNvPr>
          <p:cNvPicPr>
            <a:picLocks noChangeAspect="1"/>
          </p:cNvPicPr>
          <p:nvPr/>
        </p:nvPicPr>
        <p:blipFill>
          <a:blip r:embed="rId2"/>
          <a:stretch>
            <a:fillRect/>
          </a:stretch>
        </p:blipFill>
        <p:spPr>
          <a:xfrm>
            <a:off x="1268621" y="876298"/>
            <a:ext cx="4229879" cy="5555241"/>
          </a:xfrm>
          <a:prstGeom prst="rect">
            <a:avLst/>
          </a:prstGeom>
        </p:spPr>
      </p:pic>
      <p:sp>
        <p:nvSpPr>
          <p:cNvPr id="5" name="Rectangle 4">
            <a:extLst>
              <a:ext uri="{FF2B5EF4-FFF2-40B4-BE49-F238E27FC236}">
                <a16:creationId xmlns:a16="http://schemas.microsoft.com/office/drawing/2014/main" id="{5A1E33DE-4268-7BE5-72A1-CEE0E1B70678}"/>
              </a:ext>
            </a:extLst>
          </p:cNvPr>
          <p:cNvSpPr/>
          <p:nvPr/>
        </p:nvSpPr>
        <p:spPr>
          <a:xfrm>
            <a:off x="5498500" y="876300"/>
            <a:ext cx="6311113" cy="59055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F00C9E1-E700-E1BD-E12A-B10C555CE2B4}"/>
              </a:ext>
            </a:extLst>
          </p:cNvPr>
          <p:cNvSpPr txBox="1"/>
          <p:nvPr/>
        </p:nvSpPr>
        <p:spPr>
          <a:xfrm>
            <a:off x="6072526" y="876300"/>
            <a:ext cx="5753100" cy="523220"/>
          </a:xfrm>
          <a:prstGeom prst="rect">
            <a:avLst/>
          </a:prstGeom>
          <a:noFill/>
        </p:spPr>
        <p:txBody>
          <a:bodyPr wrap="square">
            <a:spAutoFit/>
          </a:bodyPr>
          <a:lstStyle/>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Financial Analysis of Toyota</a:t>
            </a:r>
            <a:endParaRPr lang="en-US" sz="2800" b="1" dirty="0"/>
          </a:p>
        </p:txBody>
      </p:sp>
      <p:sp>
        <p:nvSpPr>
          <p:cNvPr id="8" name="TextBox 7">
            <a:extLst>
              <a:ext uri="{FF2B5EF4-FFF2-40B4-BE49-F238E27FC236}">
                <a16:creationId xmlns:a16="http://schemas.microsoft.com/office/drawing/2014/main" id="{D2FEB3EF-C640-A1CC-3B62-DEAEEDF67341}"/>
              </a:ext>
            </a:extLst>
          </p:cNvPr>
          <p:cNvSpPr txBox="1"/>
          <p:nvPr/>
        </p:nvSpPr>
        <p:spPr>
          <a:xfrm>
            <a:off x="5637901" y="1476427"/>
            <a:ext cx="6032310" cy="5078313"/>
          </a:xfrm>
          <a:prstGeom prst="rect">
            <a:avLst/>
          </a:prstGeom>
          <a:noFill/>
        </p:spPr>
        <p:txBody>
          <a:bodyPr wrap="square">
            <a:spAutoFit/>
          </a:bodyPr>
          <a:lstStyle/>
          <a:p>
            <a:pPr marL="285750" marR="0" indent="-285750" algn="just">
              <a:spcBef>
                <a:spcPts val="0"/>
              </a:spcBef>
              <a:spcAft>
                <a:spcPts val="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In the fiscal year of 2023, Toyota sold 8.8 million vehicles, 6.7 million (76%) of which were outside Japan.</a:t>
            </a:r>
          </a:p>
          <a:p>
            <a:pPr marR="0" algn="just">
              <a:spcBef>
                <a:spcPts val="0"/>
              </a:spcBef>
              <a:spcAft>
                <a:spcPts val="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North America is Toyota's largest source market. From April 2022 to March 2023, Toyota sold 2.4 million vehicles in North America.</a:t>
            </a:r>
          </a:p>
          <a:p>
            <a:pPr marR="0" algn="just">
              <a:spcBef>
                <a:spcPts val="0"/>
              </a:spcBef>
              <a:spcAft>
                <a:spcPts val="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In the same year, Toyota reported revenues of ¥37 trillion, or about $256 billion. </a:t>
            </a:r>
          </a:p>
          <a:p>
            <a:pPr marR="0" algn="just">
              <a:spcBef>
                <a:spcPts val="0"/>
              </a:spcBef>
              <a:spcAft>
                <a:spcPts val="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This marked a 15.4% increase from the previous year. Toyota generates most of its revenue from its automotive business, which can be further divided into separate subsegments based on brand and geographic focus.</a:t>
            </a:r>
          </a:p>
          <a:p>
            <a:pPr marR="0" algn="just">
              <a:spcBef>
                <a:spcPts val="0"/>
              </a:spcBef>
              <a:spcAft>
                <a:spcPts val="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cs typeface="Times New Roman" panose="02020603050405020304" pitchFamily="18" charset="0"/>
              </a:rPr>
              <a:t>The company also earns revenue from its financial services branch and through a third, much smaller wing that focuses on various business endeavors</a:t>
            </a:r>
          </a:p>
        </p:txBody>
      </p:sp>
    </p:spTree>
    <p:extLst>
      <p:ext uri="{BB962C8B-B14F-4D97-AF65-F5344CB8AC3E}">
        <p14:creationId xmlns:p14="http://schemas.microsoft.com/office/powerpoint/2010/main" val="16846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60CE7-841A-34D6-173E-5B722FF176B3}"/>
              </a:ext>
            </a:extLst>
          </p:cNvPr>
          <p:cNvSpPr/>
          <p:nvPr/>
        </p:nvSpPr>
        <p:spPr>
          <a:xfrm>
            <a:off x="342900" y="876300"/>
            <a:ext cx="11506200" cy="59055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62F5A04-44C5-53A5-60B1-D105F33D6C2A}"/>
              </a:ext>
            </a:extLst>
          </p:cNvPr>
          <p:cNvSpPr/>
          <p:nvPr/>
        </p:nvSpPr>
        <p:spPr>
          <a:xfrm>
            <a:off x="576672" y="1545964"/>
            <a:ext cx="2775436" cy="128234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Strong Focus on Research and Development (R&amp;D): </a:t>
            </a:r>
            <a:endParaRPr lang="en-US" b="1" dirty="0">
              <a:solidFill>
                <a:schemeClr val="bg1"/>
              </a:solidFill>
            </a:endParaRPr>
          </a:p>
        </p:txBody>
      </p:sp>
      <p:sp>
        <p:nvSpPr>
          <p:cNvPr id="5" name="Rectangle: Rounded Corners 4">
            <a:extLst>
              <a:ext uri="{FF2B5EF4-FFF2-40B4-BE49-F238E27FC236}">
                <a16:creationId xmlns:a16="http://schemas.microsoft.com/office/drawing/2014/main" id="{0B84A3CD-7527-B940-40F4-94AF1C52067C}"/>
              </a:ext>
            </a:extLst>
          </p:cNvPr>
          <p:cNvSpPr/>
          <p:nvPr/>
        </p:nvSpPr>
        <p:spPr>
          <a:xfrm>
            <a:off x="576672" y="2828309"/>
            <a:ext cx="2775436" cy="1282345"/>
          </a:xfrm>
          <a:prstGeom prst="round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Brand Image and Supply Chain Control: </a:t>
            </a:r>
            <a:endParaRPr lang="en-US" b="1" dirty="0">
              <a:solidFill>
                <a:schemeClr val="tx1"/>
              </a:solidFill>
            </a:endParaRPr>
          </a:p>
        </p:txBody>
      </p:sp>
      <p:sp>
        <p:nvSpPr>
          <p:cNvPr id="6" name="Rectangle: Rounded Corners 5">
            <a:extLst>
              <a:ext uri="{FF2B5EF4-FFF2-40B4-BE49-F238E27FC236}">
                <a16:creationId xmlns:a16="http://schemas.microsoft.com/office/drawing/2014/main" id="{AA8F9A56-C31C-E3FC-1FA6-E86C31FAAC01}"/>
              </a:ext>
            </a:extLst>
          </p:cNvPr>
          <p:cNvSpPr/>
          <p:nvPr/>
        </p:nvSpPr>
        <p:spPr>
          <a:xfrm>
            <a:off x="576672" y="4110654"/>
            <a:ext cx="2775436" cy="1282345"/>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Weaknesses to Address: </a:t>
            </a:r>
            <a:endParaRPr lang="en-US" b="1" dirty="0">
              <a:solidFill>
                <a:schemeClr val="tx1"/>
              </a:solidFill>
            </a:endParaRPr>
          </a:p>
        </p:txBody>
      </p:sp>
      <p:sp>
        <p:nvSpPr>
          <p:cNvPr id="7" name="Rectangle: Rounded Corners 6">
            <a:extLst>
              <a:ext uri="{FF2B5EF4-FFF2-40B4-BE49-F238E27FC236}">
                <a16:creationId xmlns:a16="http://schemas.microsoft.com/office/drawing/2014/main" id="{8498F01C-C3AE-DA52-EF71-5BB71627474C}"/>
              </a:ext>
            </a:extLst>
          </p:cNvPr>
          <p:cNvSpPr/>
          <p:nvPr/>
        </p:nvSpPr>
        <p:spPr>
          <a:xfrm>
            <a:off x="576672" y="5392999"/>
            <a:ext cx="2775436" cy="1282345"/>
          </a:xfrm>
          <a:prstGeom prst="roundRect">
            <a:avLst/>
          </a:prstGeom>
          <a:solidFill>
            <a:schemeClr val="accent6">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a:effectLst/>
                <a:latin typeface="Calibri" panose="020F0502020204030204" pitchFamily="34" charset="0"/>
                <a:ea typeface="Calibri" panose="020F0502020204030204" pitchFamily="34" charset="0"/>
                <a:cs typeface="Times New Roman" panose="02020603050405020304" pitchFamily="18" charset="0"/>
              </a:rPr>
              <a:t>Opportunities to Explore: </a:t>
            </a:r>
            <a:endParaRPr lang="en-US" b="1" dirty="0"/>
          </a:p>
        </p:txBody>
      </p:sp>
      <p:sp>
        <p:nvSpPr>
          <p:cNvPr id="13" name="TextBox 12">
            <a:extLst>
              <a:ext uri="{FF2B5EF4-FFF2-40B4-BE49-F238E27FC236}">
                <a16:creationId xmlns:a16="http://schemas.microsoft.com/office/drawing/2014/main" id="{EE50CD79-23D4-46BC-B163-76A9635911E4}"/>
              </a:ext>
            </a:extLst>
          </p:cNvPr>
          <p:cNvSpPr txBox="1"/>
          <p:nvPr/>
        </p:nvSpPr>
        <p:spPr>
          <a:xfrm>
            <a:off x="6072526" y="876300"/>
            <a:ext cx="5753100" cy="523220"/>
          </a:xfrm>
          <a:prstGeom prst="rect">
            <a:avLst/>
          </a:prstGeom>
          <a:noFill/>
        </p:spPr>
        <p:txBody>
          <a:bodyPr wrap="square">
            <a:spAutoFit/>
          </a:bodyPr>
          <a:lstStyle/>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Toyota Recommendations</a:t>
            </a:r>
            <a:endParaRPr lang="en-US" sz="2800" b="1" dirty="0"/>
          </a:p>
        </p:txBody>
      </p:sp>
      <p:sp>
        <p:nvSpPr>
          <p:cNvPr id="14" name="Rectangle: Rounded Corners 13">
            <a:extLst>
              <a:ext uri="{FF2B5EF4-FFF2-40B4-BE49-F238E27FC236}">
                <a16:creationId xmlns:a16="http://schemas.microsoft.com/office/drawing/2014/main" id="{8A83473F-3969-20B2-62C3-A45B7879E0AA}"/>
              </a:ext>
            </a:extLst>
          </p:cNvPr>
          <p:cNvSpPr/>
          <p:nvPr/>
        </p:nvSpPr>
        <p:spPr>
          <a:xfrm>
            <a:off x="3437450" y="1545964"/>
            <a:ext cx="8177878" cy="128234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Toyota’s commitment to R&amp;D has led to innovative vehicles. They could explore emerging technologies like autonomous driving and connected vehicles.</a:t>
            </a:r>
            <a:endParaRPr lang="en-US" b="1" dirty="0">
              <a:solidFill>
                <a:schemeClr val="bg1"/>
              </a:solidFill>
            </a:endParaRPr>
          </a:p>
        </p:txBody>
      </p:sp>
      <p:sp>
        <p:nvSpPr>
          <p:cNvPr id="15" name="Rectangle: Rounded Corners 14">
            <a:extLst>
              <a:ext uri="{FF2B5EF4-FFF2-40B4-BE49-F238E27FC236}">
                <a16:creationId xmlns:a16="http://schemas.microsoft.com/office/drawing/2014/main" id="{ED380EDC-05F3-BE54-4D90-69A1E31053E3}"/>
              </a:ext>
            </a:extLst>
          </p:cNvPr>
          <p:cNvSpPr/>
          <p:nvPr/>
        </p:nvSpPr>
        <p:spPr>
          <a:xfrm>
            <a:off x="3437450" y="2828309"/>
            <a:ext cx="8177878" cy="1282345"/>
          </a:xfrm>
          <a:prstGeom prst="roundRect">
            <a:avLst/>
          </a:prstGeom>
          <a:solidFill>
            <a:srgbClr val="33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Toyota’s strong brand image is an asset. They can further enhance it by emphasizing sustainability and social responsibility. By continuously optimizing their global supply chain will help maintain resilience and minimize risks.</a:t>
            </a:r>
            <a:endParaRPr lang="en-US" b="1" dirty="0">
              <a:solidFill>
                <a:schemeClr val="tx1"/>
              </a:solidFill>
            </a:endParaRPr>
          </a:p>
        </p:txBody>
      </p:sp>
      <p:sp>
        <p:nvSpPr>
          <p:cNvPr id="16" name="Rectangle: Rounded Corners 15">
            <a:extLst>
              <a:ext uri="{FF2B5EF4-FFF2-40B4-BE49-F238E27FC236}">
                <a16:creationId xmlns:a16="http://schemas.microsoft.com/office/drawing/2014/main" id="{E0711D1D-63F5-2C3B-9DAF-EB504B28389C}"/>
              </a:ext>
            </a:extLst>
          </p:cNvPr>
          <p:cNvSpPr/>
          <p:nvPr/>
        </p:nvSpPr>
        <p:spPr>
          <a:xfrm>
            <a:off x="3437450" y="4110654"/>
            <a:ext cx="8177878" cy="1282345"/>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Hierarchical Organizational Structure: Toyota’s rigid hierarchy limits flexibility. They could explore flatter structures to empower regional operations. Secrecy in Organizational Culture: Reducing secrecy would improve responsiveness to emerging challenges.</a:t>
            </a:r>
          </a:p>
        </p:txBody>
      </p:sp>
      <p:sp>
        <p:nvSpPr>
          <p:cNvPr id="17" name="Rectangle: Rounded Corners 16">
            <a:extLst>
              <a:ext uri="{FF2B5EF4-FFF2-40B4-BE49-F238E27FC236}">
                <a16:creationId xmlns:a16="http://schemas.microsoft.com/office/drawing/2014/main" id="{D7C44F61-2C55-7D51-A9F0-4449399FACB1}"/>
              </a:ext>
            </a:extLst>
          </p:cNvPr>
          <p:cNvSpPr/>
          <p:nvPr/>
        </p:nvSpPr>
        <p:spPr>
          <a:xfrm>
            <a:off x="3437450" y="5392999"/>
            <a:ext cx="8177878" cy="1282345"/>
          </a:xfrm>
          <a:prstGeom prst="roundRect">
            <a:avLst/>
          </a:prstGeom>
          <a:solidFill>
            <a:schemeClr val="accent6">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Self-Driving Vehicles: Toyota can tap into the growing market for autonomous cars. Asian Markets: Expanding in countries like China and India offers untapped potential. Advanced Electronics: Capitalizing on the trend toward electronics in vehicles can boost competitiveness.</a:t>
            </a:r>
            <a:endParaRPr lang="en-US" b="1" dirty="0"/>
          </a:p>
        </p:txBody>
      </p:sp>
    </p:spTree>
    <p:extLst>
      <p:ext uri="{BB962C8B-B14F-4D97-AF65-F5344CB8AC3E}">
        <p14:creationId xmlns:p14="http://schemas.microsoft.com/office/powerpoint/2010/main" val="35208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61FD9-6BA6-6C82-F2AE-7FECDB49AA77}"/>
              </a:ext>
            </a:extLst>
          </p:cNvPr>
          <p:cNvSpPr/>
          <p:nvPr/>
        </p:nvSpPr>
        <p:spPr>
          <a:xfrm>
            <a:off x="363940" y="876300"/>
            <a:ext cx="11464119" cy="5905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b="1" dirty="0">
              <a:latin typeface="Abadi" panose="020B0604020104020204" pitchFamily="34" charset="0"/>
            </a:endParaRPr>
          </a:p>
        </p:txBody>
      </p:sp>
      <p:pic>
        <p:nvPicPr>
          <p:cNvPr id="9" name="Picture 8">
            <a:extLst>
              <a:ext uri="{FF2B5EF4-FFF2-40B4-BE49-F238E27FC236}">
                <a16:creationId xmlns:a16="http://schemas.microsoft.com/office/drawing/2014/main" id="{E7FE470F-8804-80F6-DBFB-976D28782F7A}"/>
              </a:ext>
            </a:extLst>
          </p:cNvPr>
          <p:cNvPicPr>
            <a:picLocks noChangeAspect="1"/>
          </p:cNvPicPr>
          <p:nvPr/>
        </p:nvPicPr>
        <p:blipFill>
          <a:blip r:embed="rId2">
            <a:alphaModFix amt="20000"/>
          </a:blip>
          <a:stretch>
            <a:fillRect/>
          </a:stretch>
        </p:blipFill>
        <p:spPr>
          <a:xfrm>
            <a:off x="2866030" y="2032023"/>
            <a:ext cx="6823454" cy="3316627"/>
          </a:xfrm>
          <a:prstGeom prst="rect">
            <a:avLst/>
          </a:prstGeom>
        </p:spPr>
      </p:pic>
      <p:sp>
        <p:nvSpPr>
          <p:cNvPr id="13" name="TextBox 12">
            <a:extLst>
              <a:ext uri="{FF2B5EF4-FFF2-40B4-BE49-F238E27FC236}">
                <a16:creationId xmlns:a16="http://schemas.microsoft.com/office/drawing/2014/main" id="{96572EDF-8F0D-A6F8-9657-1584315EBC44}"/>
              </a:ext>
            </a:extLst>
          </p:cNvPr>
          <p:cNvSpPr txBox="1"/>
          <p:nvPr/>
        </p:nvSpPr>
        <p:spPr>
          <a:xfrm>
            <a:off x="649121" y="1166738"/>
            <a:ext cx="10893757" cy="5424562"/>
          </a:xfrm>
          <a:prstGeom prst="rect">
            <a:avLst/>
          </a:prstGeom>
          <a:noFill/>
        </p:spPr>
        <p:txBody>
          <a:bodyPr wrap="square">
            <a:spAutoFit/>
          </a:bodyPr>
          <a:lstStyle/>
          <a:p>
            <a:pPr algn="ctr"/>
            <a:r>
              <a:rPr lang="en-US" sz="2000" b="1" dirty="0">
                <a:solidFill>
                  <a:schemeClr val="accent4"/>
                </a:solidFill>
              </a:rPr>
              <a:t>CONCLUSION</a:t>
            </a:r>
          </a:p>
          <a:p>
            <a:endParaRPr lang="en-US" sz="1050" dirty="0">
              <a:solidFill>
                <a:schemeClr val="accent4"/>
              </a:solidFill>
            </a:endParaRPr>
          </a:p>
          <a:p>
            <a:r>
              <a:rPr lang="en-US" sz="1600" b="1" dirty="0">
                <a:solidFill>
                  <a:schemeClr val="accent4"/>
                </a:solidFill>
              </a:rPr>
              <a:t>Toyota is one of the most successful companies created to research and develop Japan’s own automobile</a:t>
            </a:r>
          </a:p>
          <a:p>
            <a:endParaRPr lang="en-US" sz="1600" b="1" dirty="0">
              <a:solidFill>
                <a:schemeClr val="accent4"/>
              </a:solidFill>
            </a:endParaRPr>
          </a:p>
          <a:p>
            <a:r>
              <a:rPr lang="en-US" sz="1600" b="1" dirty="0">
                <a:solidFill>
                  <a:schemeClr val="accent4"/>
                </a:solidFill>
              </a:rPr>
              <a:t>Toyota Motor Company is the biggest company in Japan and largest manufacturer of forklifts</a:t>
            </a:r>
          </a:p>
          <a:p>
            <a:endParaRPr lang="en-US" sz="1600" b="1" dirty="0">
              <a:solidFill>
                <a:schemeClr val="accent4"/>
              </a:solidFill>
            </a:endParaRPr>
          </a:p>
          <a:p>
            <a:r>
              <a:rPr lang="en-US" sz="1600" b="1" dirty="0">
                <a:solidFill>
                  <a:schemeClr val="accent4"/>
                </a:solidFill>
              </a:rPr>
              <a:t>Toyota also participates in various philanthropic activities, environmental conservation, disaster relief, education, and safety</a:t>
            </a:r>
          </a:p>
          <a:p>
            <a:endParaRPr lang="en-US" sz="1600" b="1" dirty="0">
              <a:solidFill>
                <a:schemeClr val="accent4"/>
              </a:solidFill>
            </a:endParaRPr>
          </a:p>
          <a:p>
            <a:r>
              <a:rPr lang="en-US" sz="1600" b="1" dirty="0">
                <a:solidFill>
                  <a:schemeClr val="accent4"/>
                </a:solidFill>
              </a:rPr>
              <a:t>The net worth of Toyota is approximately $236 billion US and it employs around 340,000 people worldwide</a:t>
            </a:r>
          </a:p>
          <a:p>
            <a:endParaRPr lang="en-US" sz="1600" b="1" dirty="0">
              <a:solidFill>
                <a:schemeClr val="accent4"/>
              </a:solidFill>
            </a:endParaRPr>
          </a:p>
          <a:p>
            <a:r>
              <a:rPr lang="en-US" sz="1600" b="1" dirty="0">
                <a:solidFill>
                  <a:schemeClr val="accent4"/>
                </a:solidFill>
              </a:rPr>
              <a:t>Toyota still run Toyota loom works under Toyota Industries Corporation</a:t>
            </a:r>
          </a:p>
          <a:p>
            <a:endParaRPr lang="en-US" sz="1600" b="1" dirty="0">
              <a:solidFill>
                <a:schemeClr val="accent4"/>
              </a:solidFill>
            </a:endParaRPr>
          </a:p>
          <a:p>
            <a:r>
              <a:rPr lang="en-US" sz="1600" b="1" dirty="0">
                <a:solidFill>
                  <a:schemeClr val="accent4"/>
                </a:solidFill>
              </a:rPr>
              <a:t>Toyota Motor Corporation, founded in 1937 by Kiichiro Toyoda, is a Japanese company that engages in the design, manufacture, assembly, and sale of passenger cars, minivans, commercial vehicles, and related parts of accessories primarily in Japan, North America, Europe, and Asia</a:t>
            </a:r>
          </a:p>
          <a:p>
            <a:endParaRPr lang="en-US" sz="1600" b="1" dirty="0">
              <a:solidFill>
                <a:schemeClr val="accent4"/>
              </a:solidFill>
            </a:endParaRPr>
          </a:p>
          <a:p>
            <a:r>
              <a:rPr lang="en-US" sz="1600" b="1" dirty="0">
                <a:solidFill>
                  <a:schemeClr val="accent4"/>
                </a:solidFill>
              </a:rPr>
              <a:t>The current brands under Toyota include Toyota, Lexus, Daihatsu, and Hino. </a:t>
            </a:r>
          </a:p>
          <a:p>
            <a:endParaRPr lang="en-US" sz="1600" b="1" dirty="0">
              <a:solidFill>
                <a:schemeClr val="accent4"/>
              </a:solidFill>
            </a:endParaRPr>
          </a:p>
          <a:p>
            <a:r>
              <a:rPr lang="en-US" sz="1600" b="1" dirty="0">
                <a:solidFill>
                  <a:schemeClr val="accent4"/>
                </a:solidFill>
              </a:rPr>
              <a:t>It became the largest automobile manufacturer in the world for the first time in 2008, surpassing General Motors</a:t>
            </a:r>
          </a:p>
          <a:p>
            <a:endParaRPr lang="en-US" sz="1600" b="1" dirty="0">
              <a:solidFill>
                <a:schemeClr val="accent4"/>
              </a:solidFill>
            </a:endParaRPr>
          </a:p>
          <a:p>
            <a:r>
              <a:rPr lang="en-US" sz="1600" b="1" dirty="0">
                <a:solidFill>
                  <a:schemeClr val="accent4"/>
                </a:solidFill>
              </a:rPr>
              <a:t>Toyota makes almost 90% of its revenue through the sale of passenger and commercial vehicles</a:t>
            </a:r>
          </a:p>
        </p:txBody>
      </p:sp>
    </p:spTree>
    <p:extLst>
      <p:ext uri="{BB962C8B-B14F-4D97-AF65-F5344CB8AC3E}">
        <p14:creationId xmlns:p14="http://schemas.microsoft.com/office/powerpoint/2010/main" val="33869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fade">
                                      <p:cBhvr>
                                        <p:cTn id="24" dur="500"/>
                                        <p:tgtEl>
                                          <p:spTgt spid="1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animEffect transition="in" filter="fade">
                                      <p:cBhvr>
                                        <p:cTn id="29" dur="500"/>
                                        <p:tgtEl>
                                          <p:spTgt spid="1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8" end="8"/>
                                            </p:txEl>
                                          </p:spTgt>
                                        </p:tgtEl>
                                        <p:attrNameLst>
                                          <p:attrName>style.visibility</p:attrName>
                                        </p:attrNameLst>
                                      </p:cBhvr>
                                      <p:to>
                                        <p:strVal val="visible"/>
                                      </p:to>
                                    </p:set>
                                    <p:animEffect transition="in" filter="fade">
                                      <p:cBhvr>
                                        <p:cTn id="34" dur="500"/>
                                        <p:tgtEl>
                                          <p:spTgt spid="1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xEl>
                                              <p:pRg st="10" end="10"/>
                                            </p:txEl>
                                          </p:spTgt>
                                        </p:tgtEl>
                                        <p:attrNameLst>
                                          <p:attrName>style.visibility</p:attrName>
                                        </p:attrNameLst>
                                      </p:cBhvr>
                                      <p:to>
                                        <p:strVal val="visible"/>
                                      </p:to>
                                    </p:set>
                                    <p:animEffect transition="in" filter="fade">
                                      <p:cBhvr>
                                        <p:cTn id="39" dur="500"/>
                                        <p:tgtEl>
                                          <p:spTgt spid="1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12" end="12"/>
                                            </p:txEl>
                                          </p:spTgt>
                                        </p:tgtEl>
                                        <p:attrNameLst>
                                          <p:attrName>style.visibility</p:attrName>
                                        </p:attrNameLst>
                                      </p:cBhvr>
                                      <p:to>
                                        <p:strVal val="visible"/>
                                      </p:to>
                                    </p:set>
                                    <p:animEffect transition="in" filter="fade">
                                      <p:cBhvr>
                                        <p:cTn id="44" dur="500"/>
                                        <p:tgtEl>
                                          <p:spTgt spid="13">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xEl>
                                              <p:pRg st="14" end="14"/>
                                            </p:txEl>
                                          </p:spTgt>
                                        </p:tgtEl>
                                        <p:attrNameLst>
                                          <p:attrName>style.visibility</p:attrName>
                                        </p:attrNameLst>
                                      </p:cBhvr>
                                      <p:to>
                                        <p:strVal val="visible"/>
                                      </p:to>
                                    </p:set>
                                    <p:animEffect transition="in" filter="fade">
                                      <p:cBhvr>
                                        <p:cTn id="49" dur="500"/>
                                        <p:tgtEl>
                                          <p:spTgt spid="13">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xEl>
                                              <p:pRg st="16" end="16"/>
                                            </p:txEl>
                                          </p:spTgt>
                                        </p:tgtEl>
                                        <p:attrNameLst>
                                          <p:attrName>style.visibility</p:attrName>
                                        </p:attrNameLst>
                                      </p:cBhvr>
                                      <p:to>
                                        <p:strVal val="visible"/>
                                      </p:to>
                                    </p:set>
                                    <p:animEffect transition="in" filter="fade">
                                      <p:cBhvr>
                                        <p:cTn id="54" dur="500"/>
                                        <p:tgtEl>
                                          <p:spTgt spid="13">
                                            <p:txEl>
                                              <p:pRg st="16" end="1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xEl>
                                              <p:pRg st="18" end="18"/>
                                            </p:txEl>
                                          </p:spTgt>
                                        </p:tgtEl>
                                        <p:attrNameLst>
                                          <p:attrName>style.visibility</p:attrName>
                                        </p:attrNameLst>
                                      </p:cBhvr>
                                      <p:to>
                                        <p:strVal val="visible"/>
                                      </p:to>
                                    </p:set>
                                    <p:animEffect transition="in" filter="fade">
                                      <p:cBhvr>
                                        <p:cTn id="59" dur="500"/>
                                        <p:tgtEl>
                                          <p:spTgt spid="1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D16A9-7B65-2CAC-6282-40D635DED966}"/>
              </a:ext>
            </a:extLst>
          </p:cNvPr>
          <p:cNvSpPr/>
          <p:nvPr/>
        </p:nvSpPr>
        <p:spPr>
          <a:xfrm>
            <a:off x="363940" y="887102"/>
            <a:ext cx="11464119" cy="5884249"/>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LaM Display" panose="02010000000000000000" pitchFamily="2" charset="0"/>
                <a:cs typeface="ADLaM Display" panose="02010000000000000000" pitchFamily="2" charset="0"/>
              </a:rPr>
              <a:t>ACKNOWLEDGEMENTS</a:t>
            </a:r>
          </a:p>
          <a:p>
            <a:pPr algn="ctr"/>
            <a:endParaRPr lang="en-US" sz="1200" b="1" dirty="0">
              <a:solidFill>
                <a:schemeClr val="tx1"/>
              </a:solidFill>
              <a:ea typeface="ADLaM Display" panose="02010000000000000000" pitchFamily="2" charset="0"/>
              <a:cs typeface="ADLaM Display" panose="02010000000000000000" pitchFamily="2" charset="0"/>
            </a:endParaRPr>
          </a:p>
          <a:p>
            <a:pPr algn="ctr"/>
            <a:r>
              <a:rPr lang="en-US" sz="2400" b="1" dirty="0">
                <a:solidFill>
                  <a:schemeClr val="tx1"/>
                </a:solidFill>
                <a:ea typeface="ADLaM Display" panose="02010000000000000000" pitchFamily="2" charset="0"/>
                <a:cs typeface="ADLaM Display" panose="02010000000000000000" pitchFamily="2" charset="0"/>
              </a:rPr>
              <a:t>We would like to give a big thanks to the Dean of The College of Business </a:t>
            </a:r>
            <a:br>
              <a:rPr lang="en-US" sz="2400" b="1" dirty="0">
                <a:solidFill>
                  <a:schemeClr val="tx1"/>
                </a:solidFill>
                <a:ea typeface="ADLaM Display" panose="02010000000000000000" pitchFamily="2" charset="0"/>
                <a:cs typeface="ADLaM Display" panose="02010000000000000000" pitchFamily="2" charset="0"/>
              </a:rPr>
            </a:br>
            <a:r>
              <a:rPr lang="en-US" sz="2400" b="1" dirty="0">
                <a:solidFill>
                  <a:schemeClr val="tx1"/>
                </a:solidFill>
                <a:ea typeface="ADLaM Display" panose="02010000000000000000" pitchFamily="2" charset="0"/>
                <a:cs typeface="ADLaM Display" panose="02010000000000000000" pitchFamily="2" charset="0"/>
              </a:rPr>
              <a:t>for giving us this wonderful opportunity to work on this group case study!</a:t>
            </a:r>
          </a:p>
          <a:p>
            <a:pPr algn="ctr"/>
            <a:endParaRPr lang="en-US" sz="1200" b="1" dirty="0">
              <a:solidFill>
                <a:schemeClr val="tx1"/>
              </a:solidFill>
              <a:ea typeface="ADLaM Display" panose="02010000000000000000" pitchFamily="2" charset="0"/>
              <a:cs typeface="ADLaM Display" panose="02010000000000000000" pitchFamily="2" charset="0"/>
            </a:endParaRPr>
          </a:p>
          <a:p>
            <a:pPr algn="ctr"/>
            <a:r>
              <a:rPr lang="en-US" sz="2400" b="1" dirty="0">
                <a:solidFill>
                  <a:schemeClr val="tx1"/>
                </a:solidFill>
                <a:ea typeface="ADLaM Display" panose="02010000000000000000" pitchFamily="2" charset="0"/>
                <a:cs typeface="ADLaM Display" panose="02010000000000000000" pitchFamily="2" charset="0"/>
              </a:rPr>
              <a:t>A huge thanks to Dr. </a:t>
            </a:r>
            <a:r>
              <a:rPr lang="en-US" sz="2400" b="1" dirty="0" err="1">
                <a:solidFill>
                  <a:schemeClr val="tx1"/>
                </a:solidFill>
                <a:ea typeface="ADLaM Display" panose="02010000000000000000" pitchFamily="2" charset="0"/>
                <a:cs typeface="ADLaM Display" panose="02010000000000000000" pitchFamily="2" charset="0"/>
              </a:rPr>
              <a:t>Yussuf</a:t>
            </a:r>
            <a:r>
              <a:rPr lang="en-US" sz="2400" b="1" dirty="0">
                <a:solidFill>
                  <a:schemeClr val="tx1"/>
                </a:solidFill>
                <a:ea typeface="ADLaM Display" panose="02010000000000000000" pitchFamily="2" charset="0"/>
                <a:cs typeface="ADLaM Display" panose="02010000000000000000" pitchFamily="2" charset="0"/>
              </a:rPr>
              <a:t> for being a wonderful teacher </a:t>
            </a:r>
            <a:br>
              <a:rPr lang="en-US" sz="2400" b="1" dirty="0">
                <a:solidFill>
                  <a:schemeClr val="tx1"/>
                </a:solidFill>
                <a:ea typeface="ADLaM Display" panose="02010000000000000000" pitchFamily="2" charset="0"/>
                <a:cs typeface="ADLaM Display" panose="02010000000000000000" pitchFamily="2" charset="0"/>
              </a:rPr>
            </a:br>
            <a:r>
              <a:rPr lang="en-US" sz="2400" b="1" dirty="0">
                <a:solidFill>
                  <a:schemeClr val="tx1"/>
                </a:solidFill>
                <a:ea typeface="ADLaM Display" panose="02010000000000000000" pitchFamily="2" charset="0"/>
                <a:cs typeface="ADLaM Display" panose="02010000000000000000" pitchFamily="2" charset="0"/>
              </a:rPr>
              <a:t>and letting me &amp; </a:t>
            </a:r>
            <a:r>
              <a:rPr lang="en-US" sz="2400" b="1" dirty="0" err="1">
                <a:solidFill>
                  <a:schemeClr val="tx1"/>
                </a:solidFill>
                <a:ea typeface="ADLaM Display" panose="02010000000000000000" pitchFamily="2" charset="0"/>
                <a:cs typeface="ADLaM Display" panose="02010000000000000000" pitchFamily="2" charset="0"/>
              </a:rPr>
              <a:t>Janeia</a:t>
            </a:r>
            <a:r>
              <a:rPr lang="en-US" sz="2400" b="1" dirty="0">
                <a:solidFill>
                  <a:schemeClr val="tx1"/>
                </a:solidFill>
                <a:ea typeface="ADLaM Display" panose="02010000000000000000" pitchFamily="2" charset="0"/>
                <a:cs typeface="ADLaM Display" panose="02010000000000000000" pitchFamily="2" charset="0"/>
              </a:rPr>
              <a:t> work together on this assignment! </a:t>
            </a:r>
          </a:p>
          <a:p>
            <a:pPr algn="ctr"/>
            <a:endParaRPr lang="en-US" sz="1200" b="1" dirty="0">
              <a:solidFill>
                <a:schemeClr val="tx1"/>
              </a:solidFill>
              <a:ea typeface="ADLaM Display" panose="02010000000000000000" pitchFamily="2" charset="0"/>
              <a:cs typeface="ADLaM Display" panose="02010000000000000000" pitchFamily="2" charset="0"/>
            </a:endParaRPr>
          </a:p>
          <a:p>
            <a:pPr algn="ctr"/>
            <a:r>
              <a:rPr lang="en-US" sz="2400" b="1" dirty="0">
                <a:solidFill>
                  <a:schemeClr val="tx1"/>
                </a:solidFill>
                <a:ea typeface="ADLaM Display" panose="02010000000000000000" pitchFamily="2" charset="0"/>
                <a:cs typeface="ADLaM Display" panose="02010000000000000000" pitchFamily="2" charset="0"/>
              </a:rPr>
              <a:t>We enjoyed having you for Strategic Management!</a:t>
            </a:r>
          </a:p>
          <a:p>
            <a:pPr algn="ctr"/>
            <a:endParaRPr lang="en-US" sz="1200" b="1" dirty="0">
              <a:solidFill>
                <a:schemeClr val="tx1"/>
              </a:solidFill>
              <a:ea typeface="ADLaM Display" panose="02010000000000000000" pitchFamily="2" charset="0"/>
              <a:cs typeface="ADLaM Display" panose="02010000000000000000" pitchFamily="2" charset="0"/>
            </a:endParaRPr>
          </a:p>
          <a:p>
            <a:pPr algn="ctr"/>
            <a:r>
              <a:rPr lang="en-US" sz="2400" b="1" dirty="0">
                <a:solidFill>
                  <a:schemeClr val="tx1"/>
                </a:solidFill>
                <a:ea typeface="ADLaM Display" panose="02010000000000000000" pitchFamily="2" charset="0"/>
                <a:cs typeface="ADLaM Display" panose="02010000000000000000" pitchFamily="2" charset="0"/>
              </a:rPr>
              <a:t>Furthermore, thanks to Dr. Sly for being a wonderful </a:t>
            </a:r>
            <a:br>
              <a:rPr lang="en-US" sz="2400" b="1" dirty="0">
                <a:solidFill>
                  <a:schemeClr val="tx1"/>
                </a:solidFill>
                <a:ea typeface="ADLaM Display" panose="02010000000000000000" pitchFamily="2" charset="0"/>
                <a:cs typeface="ADLaM Display" panose="02010000000000000000" pitchFamily="2" charset="0"/>
              </a:rPr>
            </a:br>
            <a:r>
              <a:rPr lang="en-US" sz="2400" b="1" dirty="0">
                <a:solidFill>
                  <a:schemeClr val="tx1"/>
                </a:solidFill>
                <a:ea typeface="ADLaM Display" panose="02010000000000000000" pitchFamily="2" charset="0"/>
                <a:cs typeface="ADLaM Display" panose="02010000000000000000" pitchFamily="2" charset="0"/>
              </a:rPr>
              <a:t>CIS teacher and a great help when needed!</a:t>
            </a:r>
          </a:p>
          <a:p>
            <a:pPr algn="ctr"/>
            <a:endParaRPr lang="en-US" sz="1200" b="1" dirty="0">
              <a:ea typeface="ADLaM Display" panose="02010000000000000000" pitchFamily="2" charset="0"/>
              <a:cs typeface="ADLaM Display" panose="02010000000000000000" pitchFamily="2" charset="0"/>
            </a:endParaRPr>
          </a:p>
          <a:p>
            <a:pPr algn="ctr"/>
            <a:r>
              <a:rPr lang="en-US" sz="2400" b="1" dirty="0">
                <a:solidFill>
                  <a:srgbClr val="FF0000"/>
                </a:solidFill>
                <a:ea typeface="ADLaM Display" panose="02010000000000000000" pitchFamily="2" charset="0"/>
                <a:cs typeface="ADLaM Display" panose="02010000000000000000" pitchFamily="2" charset="0"/>
              </a:rPr>
              <a:t>Finally, a huge thanks to </a:t>
            </a:r>
            <a:r>
              <a:rPr lang="en-US" sz="2400" b="1" dirty="0" err="1">
                <a:solidFill>
                  <a:srgbClr val="FF0000"/>
                </a:solidFill>
                <a:ea typeface="ADLaM Display" panose="02010000000000000000" pitchFamily="2" charset="0"/>
                <a:cs typeface="ADLaM Display" panose="02010000000000000000" pitchFamily="2" charset="0"/>
              </a:rPr>
              <a:t>Janeia</a:t>
            </a:r>
            <a:r>
              <a:rPr lang="en-US" sz="2400" b="1" dirty="0">
                <a:solidFill>
                  <a:srgbClr val="FF0000"/>
                </a:solidFill>
                <a:ea typeface="ADLaM Display" panose="02010000000000000000" pitchFamily="2" charset="0"/>
                <a:cs typeface="ADLaM Display" panose="02010000000000000000" pitchFamily="2" charset="0"/>
              </a:rPr>
              <a:t> for being a wonderful </a:t>
            </a:r>
            <a:br>
              <a:rPr lang="en-US" sz="2400" b="1" dirty="0">
                <a:solidFill>
                  <a:srgbClr val="FF0000"/>
                </a:solidFill>
                <a:ea typeface="ADLaM Display" panose="02010000000000000000" pitchFamily="2" charset="0"/>
                <a:cs typeface="ADLaM Display" panose="02010000000000000000" pitchFamily="2" charset="0"/>
              </a:rPr>
            </a:br>
            <a:r>
              <a:rPr lang="en-US" sz="2400" b="1" dirty="0">
                <a:solidFill>
                  <a:srgbClr val="FF0000"/>
                </a:solidFill>
                <a:ea typeface="ADLaM Display" panose="02010000000000000000" pitchFamily="2" charset="0"/>
                <a:cs typeface="ADLaM Display" panose="02010000000000000000" pitchFamily="2" charset="0"/>
              </a:rPr>
              <a:t>partner, classmate and the best person ever! </a:t>
            </a:r>
          </a:p>
          <a:p>
            <a:pPr algn="ctr"/>
            <a:endParaRPr lang="en-US" sz="1200" b="1" dirty="0">
              <a:solidFill>
                <a:srgbClr val="FF0000"/>
              </a:solidFill>
              <a:ea typeface="ADLaM Display" panose="02010000000000000000" pitchFamily="2" charset="0"/>
              <a:cs typeface="ADLaM Display" panose="02010000000000000000" pitchFamily="2" charset="0"/>
            </a:endParaRPr>
          </a:p>
          <a:p>
            <a:pPr algn="ctr"/>
            <a:r>
              <a:rPr lang="en-US" sz="2400" b="1" dirty="0">
                <a:solidFill>
                  <a:srgbClr val="FF0000"/>
                </a:solidFill>
                <a:ea typeface="ADLaM Display" panose="02010000000000000000" pitchFamily="2" charset="0"/>
                <a:cs typeface="ADLaM Display" panose="02010000000000000000" pitchFamily="2" charset="0"/>
              </a:rPr>
              <a:t>I literally enjoy working with you on assignments</a:t>
            </a:r>
            <a:br>
              <a:rPr lang="en-US" sz="2400" b="1" dirty="0">
                <a:solidFill>
                  <a:srgbClr val="FF0000"/>
                </a:solidFill>
                <a:ea typeface="ADLaM Display" panose="02010000000000000000" pitchFamily="2" charset="0"/>
                <a:cs typeface="ADLaM Display" panose="02010000000000000000" pitchFamily="2" charset="0"/>
              </a:rPr>
            </a:br>
            <a:r>
              <a:rPr lang="en-US" sz="2400" b="1" dirty="0">
                <a:solidFill>
                  <a:srgbClr val="FF0000"/>
                </a:solidFill>
                <a:ea typeface="ADLaM Display" panose="02010000000000000000" pitchFamily="2" charset="0"/>
                <a:cs typeface="ADLaM Display" panose="02010000000000000000" pitchFamily="2" charset="0"/>
              </a:rPr>
              <a:t>because you get the job done!</a:t>
            </a:r>
          </a:p>
        </p:txBody>
      </p:sp>
    </p:spTree>
    <p:extLst>
      <p:ext uri="{BB962C8B-B14F-4D97-AF65-F5344CB8AC3E}">
        <p14:creationId xmlns:p14="http://schemas.microsoft.com/office/powerpoint/2010/main" val="1561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8568" y="1240697"/>
            <a:ext cx="2957246" cy="5541103"/>
          </a:xfrm>
          <a:prstGeom prst="rect">
            <a:avLst/>
          </a:prstGeom>
        </p:spPr>
      </p:pic>
      <p:sp>
        <p:nvSpPr>
          <p:cNvPr id="5" name="TextBox 4">
            <a:extLst>
              <a:ext uri="{FF2B5EF4-FFF2-40B4-BE49-F238E27FC236}">
                <a16:creationId xmlns:a16="http://schemas.microsoft.com/office/drawing/2014/main" id="{EBF27581-6DCF-21CC-B425-9EAF839B5E80}"/>
              </a:ext>
            </a:extLst>
          </p:cNvPr>
          <p:cNvSpPr txBox="1"/>
          <p:nvPr/>
        </p:nvSpPr>
        <p:spPr>
          <a:xfrm>
            <a:off x="3957852" y="876300"/>
            <a:ext cx="7891248" cy="5917004"/>
          </a:xfrm>
          <a:prstGeom prst="rect">
            <a:avLst/>
          </a:prstGeom>
          <a:noFill/>
        </p:spPr>
        <p:txBody>
          <a:bodyPr wrap="square">
            <a:spAutoFit/>
          </a:bodyPr>
          <a:lstStyle/>
          <a:p>
            <a:pPr marL="0" marR="0" algn="ctr">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CASE BACKGROUND</a:t>
            </a:r>
          </a:p>
          <a:p>
            <a:pPr marL="0" marR="0">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Company:  Toyota Motor Corporation</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President:  Akio Toyoda</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Founder:  Kiichiro Toyoda</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Year Founded:  1937</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Headquarter:  Aichi, Japan</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Type:  Public</a:t>
            </a:r>
          </a:p>
          <a:p>
            <a:pPr marL="0" marR="0">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Products &amp; Services: </a:t>
            </a:r>
          </a:p>
          <a:p>
            <a:pPr marL="0" marR="0">
              <a:spcBef>
                <a:spcPts val="0"/>
              </a:spcBef>
              <a:spcAft>
                <a:spcPts val="0"/>
              </a:spcAft>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Automobile |  Materials Handling Equipment |Textile Machinery </a:t>
            </a:r>
            <a:br>
              <a:rPr lang="en-US" sz="1900" b="1" dirty="0">
                <a:effectLst/>
                <a:latin typeface="Calibri" panose="020F0502020204030204" pitchFamily="34" charset="0"/>
                <a:ea typeface="Calibri" panose="020F0502020204030204" pitchFamily="34" charset="0"/>
                <a:cs typeface="Times New Roman" panose="02020603050405020304" pitchFamily="18" charset="0"/>
              </a:rPr>
            </a:br>
            <a:r>
              <a:rPr lang="en-US" sz="1900" b="1" dirty="0">
                <a:effectLst/>
                <a:latin typeface="Calibri" panose="020F0502020204030204" pitchFamily="34" charset="0"/>
                <a:ea typeface="Calibri" panose="020F0502020204030204" pitchFamily="34" charset="0"/>
                <a:cs typeface="Times New Roman" panose="02020603050405020304" pitchFamily="18" charset="0"/>
              </a:rPr>
              <a:t>Financial Services | Biotechnology and Afforestation </a:t>
            </a:r>
            <a:br>
              <a:rPr lang="en-US" sz="1900" b="1" dirty="0">
                <a:effectLst/>
                <a:latin typeface="Calibri" panose="020F0502020204030204" pitchFamily="34" charset="0"/>
                <a:ea typeface="Calibri" panose="020F0502020204030204" pitchFamily="34" charset="0"/>
                <a:cs typeface="Times New Roman" panose="02020603050405020304" pitchFamily="18" charset="0"/>
              </a:rPr>
            </a:br>
            <a:r>
              <a:rPr lang="en-US" sz="1900" b="1" dirty="0">
                <a:effectLst/>
                <a:latin typeface="Calibri" panose="020F0502020204030204" pitchFamily="34" charset="0"/>
                <a:ea typeface="Calibri" panose="020F0502020204030204" pitchFamily="34" charset="0"/>
                <a:cs typeface="Times New Roman" panose="02020603050405020304" pitchFamily="18" charset="0"/>
              </a:rPr>
              <a:t>Boats and Marine Engines | Housing Services </a:t>
            </a:r>
          </a:p>
          <a:p>
            <a:pPr marL="0" marR="0">
              <a:spcBef>
                <a:spcPts val="0"/>
              </a:spcBef>
              <a:spcAft>
                <a:spcPts val="0"/>
              </a:spcAft>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Competitors: </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Nissan | Ford | Volkswagen | Hyundai | Honda | General Motors | Tesla</a:t>
            </a:r>
            <a:br>
              <a:rPr lang="en-US" sz="1900" b="1" dirty="0">
                <a:effectLst/>
                <a:latin typeface="Calibri" panose="020F0502020204030204" pitchFamily="34" charset="0"/>
                <a:ea typeface="Calibri" panose="020F0502020204030204" pitchFamily="34" charset="0"/>
                <a:cs typeface="Times New Roman" panose="02020603050405020304" pitchFamily="18" charset="0"/>
              </a:rPr>
            </a:br>
            <a:r>
              <a:rPr lang="en-US" sz="1900" b="1" dirty="0">
                <a:effectLst/>
                <a:latin typeface="Calibri" panose="020F0502020204030204" pitchFamily="34" charset="0"/>
                <a:ea typeface="Calibri" panose="020F0502020204030204" pitchFamily="34" charset="0"/>
                <a:cs typeface="Times New Roman" panose="02020603050405020304" pitchFamily="18" charset="0"/>
              </a:rPr>
              <a:t>Mazda Motor | Chrysler | Mercedes Benz | BMW | Porsche</a:t>
            </a:r>
          </a:p>
        </p:txBody>
      </p:sp>
    </p:spTree>
    <p:extLst>
      <p:ext uri="{BB962C8B-B14F-4D97-AF65-F5344CB8AC3E}">
        <p14:creationId xmlns:p14="http://schemas.microsoft.com/office/powerpoint/2010/main" val="372938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439"/>
          <a:stretch/>
        </p:blipFill>
        <p:spPr>
          <a:xfrm>
            <a:off x="57388" y="876300"/>
            <a:ext cx="12077223" cy="5905500"/>
          </a:xfrm>
          <a:prstGeom prst="rect">
            <a:avLst/>
          </a:prstGeom>
        </p:spPr>
      </p:pic>
    </p:spTree>
    <p:extLst>
      <p:ext uri="{BB962C8B-B14F-4D97-AF65-F5344CB8AC3E}">
        <p14:creationId xmlns:p14="http://schemas.microsoft.com/office/powerpoint/2010/main" val="87144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E75B26-3720-BCB3-30DF-7C109DA6892C}"/>
              </a:ext>
            </a:extLst>
          </p:cNvPr>
          <p:cNvPicPr>
            <a:picLocks noChangeAspect="1"/>
          </p:cNvPicPr>
          <p:nvPr/>
        </p:nvPicPr>
        <p:blipFill>
          <a:blip r:embed="rId2"/>
          <a:stretch>
            <a:fillRect/>
          </a:stretch>
        </p:blipFill>
        <p:spPr>
          <a:xfrm>
            <a:off x="8654955" y="876299"/>
            <a:ext cx="3300746" cy="5740033"/>
          </a:xfrm>
          <a:prstGeom prst="rect">
            <a:avLst/>
          </a:prstGeom>
        </p:spPr>
      </p:pic>
      <p:sp>
        <p:nvSpPr>
          <p:cNvPr id="8" name="TextBox 7">
            <a:extLst>
              <a:ext uri="{FF2B5EF4-FFF2-40B4-BE49-F238E27FC236}">
                <a16:creationId xmlns:a16="http://schemas.microsoft.com/office/drawing/2014/main" id="{06A8FC31-4E13-ECA0-3396-1BE57BEE625A}"/>
              </a:ext>
            </a:extLst>
          </p:cNvPr>
          <p:cNvSpPr txBox="1"/>
          <p:nvPr/>
        </p:nvSpPr>
        <p:spPr>
          <a:xfrm>
            <a:off x="685800" y="876300"/>
            <a:ext cx="7696200" cy="5740033"/>
          </a:xfrm>
          <a:prstGeom prst="rect">
            <a:avLst/>
          </a:prstGeom>
          <a:noFill/>
        </p:spPr>
        <p:txBody>
          <a:bodyPr wrap="square">
            <a:spAutoFit/>
          </a:bodyPr>
          <a:lstStyle/>
          <a:p>
            <a:pPr algn="ctr"/>
            <a:r>
              <a:rPr lang="en-US" sz="2800" b="1" dirty="0"/>
              <a:t>TOYOTA SUCCESS STORY</a:t>
            </a:r>
          </a:p>
          <a:p>
            <a:endParaRPr lang="en-US" sz="1200" dirty="0"/>
          </a:p>
          <a:p>
            <a:pPr algn="just"/>
            <a:r>
              <a:rPr lang="en-US" sz="1900" b="1" dirty="0"/>
              <a:t>The story behind the success of Toyota is very important in how Toyota became the company that it is today. </a:t>
            </a:r>
          </a:p>
          <a:p>
            <a:pPr algn="just"/>
            <a:endParaRPr lang="en-US" sz="1600" b="1" dirty="0"/>
          </a:p>
          <a:p>
            <a:pPr algn="just"/>
            <a:r>
              <a:rPr lang="en-US" sz="1900" b="1" dirty="0"/>
              <a:t>In Japanese culture, the number eight is believed to bring in luck and prosperity</a:t>
            </a:r>
          </a:p>
          <a:p>
            <a:pPr algn="just"/>
            <a:endParaRPr lang="en-US" sz="1600" b="1" dirty="0"/>
          </a:p>
          <a:p>
            <a:pPr algn="just"/>
            <a:r>
              <a:rPr lang="en-US" sz="1900" b="1" dirty="0"/>
              <a:t>In 1936, Toyoda was renamed to Toyota because Toyota required only eight brush strokes to write in Japanese</a:t>
            </a:r>
          </a:p>
          <a:p>
            <a:pPr algn="just"/>
            <a:endParaRPr lang="en-US" sz="1600" b="1" dirty="0"/>
          </a:p>
          <a:p>
            <a:pPr algn="just"/>
            <a:r>
              <a:rPr lang="en-US" sz="1900" b="1" dirty="0"/>
              <a:t>The reasoning behind his son’s idea for the name change was due to the meaning of Toyoda in Japanese which means, 'fertile rice paddies'.</a:t>
            </a:r>
          </a:p>
          <a:p>
            <a:pPr algn="just"/>
            <a:endParaRPr lang="en-US" sz="1600" b="1" dirty="0"/>
          </a:p>
          <a:p>
            <a:pPr algn="just"/>
            <a:r>
              <a:rPr lang="en-US" sz="1900" b="1" dirty="0" err="1"/>
              <a:t>Sakichi</a:t>
            </a:r>
            <a:r>
              <a:rPr lang="en-US" sz="1900" b="1" dirty="0"/>
              <a:t> Toyoda founded Toyota Industries on November 1, 1926, in Japan. </a:t>
            </a:r>
          </a:p>
          <a:p>
            <a:pPr algn="just"/>
            <a:endParaRPr lang="en-US" sz="1600" b="1" dirty="0"/>
          </a:p>
          <a:p>
            <a:pPr algn="just"/>
            <a:r>
              <a:rPr lang="en-US" sz="1900" b="1" dirty="0"/>
              <a:t>His inspiration for finding Toyota came from observing the struggles of his mother, and from a self-help book called, '</a:t>
            </a:r>
            <a:r>
              <a:rPr lang="en-US" sz="1900" b="1" dirty="0" err="1"/>
              <a:t>SaigokuRisshi</a:t>
            </a:r>
            <a:r>
              <a:rPr lang="en-US" sz="1900" b="1" dirty="0"/>
              <a:t> yen' published in 1870 which was originally a translated version of Samuel Smiles, 'English self-help'</a:t>
            </a:r>
          </a:p>
        </p:txBody>
      </p:sp>
    </p:spTree>
    <p:extLst>
      <p:ext uri="{BB962C8B-B14F-4D97-AF65-F5344CB8AC3E}">
        <p14:creationId xmlns:p14="http://schemas.microsoft.com/office/powerpoint/2010/main" val="1954648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594" y="876300"/>
            <a:ext cx="3167064" cy="5847318"/>
          </a:xfrm>
          <a:prstGeom prst="rect">
            <a:avLst/>
          </a:prstGeom>
        </p:spPr>
      </p:pic>
      <p:sp>
        <p:nvSpPr>
          <p:cNvPr id="3" name="TextBox 2">
            <a:extLst>
              <a:ext uri="{FF2B5EF4-FFF2-40B4-BE49-F238E27FC236}">
                <a16:creationId xmlns:a16="http://schemas.microsoft.com/office/drawing/2014/main" id="{986F79B7-100B-9AED-9EC9-C05B5E1C67ED}"/>
              </a:ext>
            </a:extLst>
          </p:cNvPr>
          <p:cNvSpPr txBox="1"/>
          <p:nvPr/>
        </p:nvSpPr>
        <p:spPr>
          <a:xfrm>
            <a:off x="3674660" y="1506938"/>
            <a:ext cx="8150966" cy="5001369"/>
          </a:xfrm>
          <a:prstGeom prst="rect">
            <a:avLst/>
          </a:prstGeom>
          <a:noFill/>
        </p:spPr>
        <p:txBody>
          <a:bodyPr wrap="square" lIns="0" tIns="0" rIns="0" bIns="0">
            <a:spAutoFit/>
          </a:bodyPr>
          <a:lstStyle/>
          <a:p>
            <a:r>
              <a:rPr lang="en-US" sz="1600" b="1" dirty="0"/>
              <a:t>Toyota’s main opportunities in the automotive industry involve technological innovation, diversification, growth, and expansion.</a:t>
            </a:r>
          </a:p>
          <a:p>
            <a:endParaRPr lang="en-US" sz="1100" b="1" dirty="0"/>
          </a:p>
          <a:p>
            <a:r>
              <a:rPr lang="en-US" sz="1600" b="1" dirty="0"/>
              <a:t>Technological innovation: The company can further increase research and development investments. </a:t>
            </a:r>
          </a:p>
          <a:p>
            <a:endParaRPr lang="en-US" sz="1100" b="1" dirty="0"/>
          </a:p>
          <a:p>
            <a:pPr marL="742950" lvl="1" indent="-285750">
              <a:buFont typeface="Arial" panose="020B0604020202020204" pitchFamily="34" charset="0"/>
              <a:buChar char="•"/>
            </a:pPr>
            <a:r>
              <a:rPr lang="en-US" sz="1600" b="1" dirty="0"/>
              <a:t>Toyota vehicles are the most innovative, which is an advantage over the other companies. </a:t>
            </a:r>
          </a:p>
          <a:p>
            <a:pPr marL="742950" lvl="1" indent="-285750">
              <a:buFont typeface="Arial" panose="020B0604020202020204" pitchFamily="34" charset="0"/>
              <a:buChar char="•"/>
            </a:pPr>
            <a:endParaRPr lang="en-US" sz="1100" b="1" dirty="0"/>
          </a:p>
          <a:p>
            <a:pPr marL="742950" lvl="1" indent="-285750">
              <a:buFont typeface="Arial" panose="020B0604020202020204" pitchFamily="34" charset="0"/>
              <a:buChar char="•"/>
            </a:pPr>
            <a:r>
              <a:rPr lang="en-US" sz="1600" b="1" dirty="0"/>
              <a:t>By increasing research and development costs, it boosts competitive advantages in support of Toyota’s generic strategy for competitive advantage and growth. </a:t>
            </a:r>
          </a:p>
          <a:p>
            <a:pPr marL="285750" indent="-285750">
              <a:buFont typeface="Arial" panose="020B0604020202020204" pitchFamily="34" charset="0"/>
              <a:buChar char="•"/>
            </a:pPr>
            <a:endParaRPr lang="en-US" sz="1100" b="1" dirty="0"/>
          </a:p>
          <a:p>
            <a:r>
              <a:rPr lang="en-US" sz="1600" b="1" dirty="0"/>
              <a:t>Sustainability: Toyota can develop new engines and designs to improve the fuel economy of its products, especially trucks. </a:t>
            </a:r>
          </a:p>
          <a:p>
            <a:endParaRPr lang="en-US" sz="1100" b="1" dirty="0"/>
          </a:p>
          <a:p>
            <a:pPr marL="742950" lvl="1" indent="-285750">
              <a:buFont typeface="Arial" panose="020B0604020202020204" pitchFamily="34" charset="0"/>
              <a:buChar char="•"/>
            </a:pPr>
            <a:r>
              <a:rPr lang="en-US" sz="1600" b="1" dirty="0"/>
              <a:t>This is significant because sustainability focuses on fuel economy and the environmental business processes.</a:t>
            </a:r>
          </a:p>
          <a:p>
            <a:endParaRPr lang="en-US" sz="1100" b="1" dirty="0"/>
          </a:p>
          <a:p>
            <a:r>
              <a:rPr lang="en-US" sz="1600" b="1" dirty="0"/>
              <a:t>Toyota Company can improve its brand image, customer perception and loyalty. </a:t>
            </a:r>
          </a:p>
          <a:p>
            <a:endParaRPr lang="en-US" sz="1100" b="1" dirty="0"/>
          </a:p>
          <a:p>
            <a:r>
              <a:rPr lang="en-US" sz="1600" b="1" dirty="0"/>
              <a:t>Toyota Motor Company has limited diversification.  Most of the company’s </a:t>
            </a:r>
            <a:br>
              <a:rPr lang="en-US" sz="1600" b="1" dirty="0"/>
            </a:br>
            <a:r>
              <a:rPr lang="en-US" sz="1600" b="1" dirty="0"/>
              <a:t>business is in the automotive industry.</a:t>
            </a:r>
          </a:p>
        </p:txBody>
      </p:sp>
      <p:sp>
        <p:nvSpPr>
          <p:cNvPr id="5" name="TextBox 4">
            <a:extLst>
              <a:ext uri="{FF2B5EF4-FFF2-40B4-BE49-F238E27FC236}">
                <a16:creationId xmlns:a16="http://schemas.microsoft.com/office/drawing/2014/main" id="{FA34AC2B-8CA8-9550-F5C5-84859F31C80F}"/>
              </a:ext>
            </a:extLst>
          </p:cNvPr>
          <p:cNvSpPr txBox="1"/>
          <p:nvPr/>
        </p:nvSpPr>
        <p:spPr>
          <a:xfrm>
            <a:off x="3674660" y="876300"/>
            <a:ext cx="8150966" cy="523220"/>
          </a:xfrm>
          <a:prstGeom prst="rect">
            <a:avLst/>
          </a:prstGeom>
          <a:noFill/>
        </p:spPr>
        <p:txBody>
          <a:bodyPr wrap="square">
            <a:spAutoFit/>
          </a:bodyPr>
          <a:lstStyle/>
          <a:p>
            <a:pPr algn="ctr"/>
            <a:r>
              <a:rPr lang="en-US" sz="2800" b="1" dirty="0">
                <a:latin typeface="Calibri" panose="020F0502020204030204" pitchFamily="34" charset="0"/>
                <a:cs typeface="Times New Roman" panose="02020603050405020304" pitchFamily="18" charset="0"/>
              </a:rPr>
              <a:t>Opportunities</a:t>
            </a:r>
            <a:endParaRPr lang="en-US" sz="2800" b="1" dirty="0"/>
          </a:p>
        </p:txBody>
      </p:sp>
    </p:spTree>
    <p:extLst>
      <p:ext uri="{BB962C8B-B14F-4D97-AF65-F5344CB8AC3E}">
        <p14:creationId xmlns:p14="http://schemas.microsoft.com/office/powerpoint/2010/main" val="140402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7AC6EE3-C783-7664-5E80-6C34BF76F279}"/>
              </a:ext>
            </a:extLst>
          </p:cNvPr>
          <p:cNvPicPr>
            <a:picLocks noChangeAspect="1"/>
          </p:cNvPicPr>
          <p:nvPr/>
        </p:nvPicPr>
        <p:blipFill rotWithShape="1">
          <a:blip r:embed="rId2"/>
          <a:srcRect b="8284"/>
          <a:stretch/>
        </p:blipFill>
        <p:spPr>
          <a:xfrm>
            <a:off x="381000" y="876300"/>
            <a:ext cx="11504028" cy="5905500"/>
          </a:xfrm>
          <a:prstGeom prst="rect">
            <a:avLst/>
          </a:prstGeom>
        </p:spPr>
      </p:pic>
      <p:sp>
        <p:nvSpPr>
          <p:cNvPr id="15" name="TextBox 14">
            <a:extLst>
              <a:ext uri="{FF2B5EF4-FFF2-40B4-BE49-F238E27FC236}">
                <a16:creationId xmlns:a16="http://schemas.microsoft.com/office/drawing/2014/main" id="{033B4FF0-A83C-F772-3669-DD4FC372FD69}"/>
              </a:ext>
            </a:extLst>
          </p:cNvPr>
          <p:cNvSpPr txBox="1"/>
          <p:nvPr/>
        </p:nvSpPr>
        <p:spPr>
          <a:xfrm>
            <a:off x="1750325" y="3829050"/>
            <a:ext cx="2795326" cy="2585323"/>
          </a:xfrm>
          <a:prstGeom prst="rect">
            <a:avLst/>
          </a:prstGeom>
          <a:noFill/>
        </p:spPr>
        <p:txBody>
          <a:bodyPr wrap="square">
            <a:spAutoFit/>
          </a:bodyPr>
          <a:lstStyle/>
          <a:p>
            <a:r>
              <a:rPr lang="en-US" b="1" dirty="0">
                <a:solidFill>
                  <a:schemeClr val="bg1"/>
                </a:solidFill>
              </a:rPr>
              <a:t>Aggressive competition:  </a:t>
            </a:r>
          </a:p>
          <a:p>
            <a:endParaRPr lang="en-US" b="1" dirty="0">
              <a:solidFill>
                <a:schemeClr val="bg1"/>
              </a:solidFill>
            </a:endParaRPr>
          </a:p>
          <a:p>
            <a:r>
              <a:rPr lang="en-US" b="1" dirty="0">
                <a:solidFill>
                  <a:schemeClr val="bg1"/>
                </a:solidFill>
              </a:rPr>
              <a:t>Competitors use aggressive marketing to increase market share. Rapid technological innovation among these competitors increase their competitive advantages. </a:t>
            </a:r>
          </a:p>
        </p:txBody>
      </p:sp>
      <p:sp>
        <p:nvSpPr>
          <p:cNvPr id="16" name="TextBox 15">
            <a:extLst>
              <a:ext uri="{FF2B5EF4-FFF2-40B4-BE49-F238E27FC236}">
                <a16:creationId xmlns:a16="http://schemas.microsoft.com/office/drawing/2014/main" id="{0E800257-7F7D-2373-24DD-9B8D06242883}"/>
              </a:ext>
            </a:extLst>
          </p:cNvPr>
          <p:cNvSpPr txBox="1"/>
          <p:nvPr/>
        </p:nvSpPr>
        <p:spPr>
          <a:xfrm>
            <a:off x="5672969" y="3820162"/>
            <a:ext cx="2795327" cy="2585323"/>
          </a:xfrm>
          <a:prstGeom prst="rect">
            <a:avLst/>
          </a:prstGeom>
          <a:noFill/>
        </p:spPr>
        <p:txBody>
          <a:bodyPr wrap="square">
            <a:spAutoFit/>
          </a:bodyPr>
          <a:lstStyle/>
          <a:p>
            <a:r>
              <a:rPr lang="en-US" b="1" dirty="0">
                <a:solidFill>
                  <a:schemeClr val="bg1"/>
                </a:solidFill>
              </a:rPr>
              <a:t>Aggressive competition:  </a:t>
            </a:r>
          </a:p>
          <a:p>
            <a:endParaRPr lang="en-US" b="1" dirty="0">
              <a:solidFill>
                <a:schemeClr val="bg1"/>
              </a:solidFill>
            </a:endParaRPr>
          </a:p>
          <a:p>
            <a:r>
              <a:rPr lang="en-US" b="1" dirty="0">
                <a:solidFill>
                  <a:schemeClr val="bg1"/>
                </a:solidFill>
              </a:rPr>
              <a:t>Competitors use aggressive marketing to increase market share. Rapid technological innovation among these competitors increase their competitive advantages. </a:t>
            </a:r>
          </a:p>
        </p:txBody>
      </p:sp>
      <p:sp>
        <p:nvSpPr>
          <p:cNvPr id="17" name="TextBox 16">
            <a:extLst>
              <a:ext uri="{FF2B5EF4-FFF2-40B4-BE49-F238E27FC236}">
                <a16:creationId xmlns:a16="http://schemas.microsoft.com/office/drawing/2014/main" id="{E7BF1228-D327-A961-AC53-963A3F346416}"/>
              </a:ext>
            </a:extLst>
          </p:cNvPr>
          <p:cNvSpPr txBox="1"/>
          <p:nvPr/>
        </p:nvSpPr>
        <p:spPr>
          <a:xfrm>
            <a:off x="9595614" y="3829050"/>
            <a:ext cx="2159903" cy="2308324"/>
          </a:xfrm>
          <a:prstGeom prst="rect">
            <a:avLst/>
          </a:prstGeom>
          <a:noFill/>
        </p:spPr>
        <p:txBody>
          <a:bodyPr wrap="square">
            <a:spAutoFit/>
          </a:bodyPr>
          <a:lstStyle/>
          <a:p>
            <a:r>
              <a:rPr lang="en-US" b="1" dirty="0">
                <a:solidFill>
                  <a:schemeClr val="bg1"/>
                </a:solidFill>
              </a:rPr>
              <a:t>New entrants:   </a:t>
            </a:r>
          </a:p>
          <a:p>
            <a:endParaRPr lang="en-US" b="1" dirty="0">
              <a:solidFill>
                <a:schemeClr val="bg1"/>
              </a:solidFill>
            </a:endParaRPr>
          </a:p>
          <a:p>
            <a:r>
              <a:rPr lang="en-US" b="1" dirty="0">
                <a:solidFill>
                  <a:schemeClr val="bg1"/>
                </a:solidFill>
              </a:rPr>
              <a:t>The threat of new entrants is low because of high capital requirements in the automotive industry.</a:t>
            </a:r>
          </a:p>
        </p:txBody>
      </p:sp>
    </p:spTree>
    <p:extLst>
      <p:ext uri="{BB962C8B-B14F-4D97-AF65-F5344CB8AC3E}">
        <p14:creationId xmlns:p14="http://schemas.microsoft.com/office/powerpoint/2010/main" val="41037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15354-6E05-B6D5-3CC3-500F188212FD}"/>
              </a:ext>
            </a:extLst>
          </p:cNvPr>
          <p:cNvPicPr>
            <a:picLocks noChangeAspect="1"/>
          </p:cNvPicPr>
          <p:nvPr/>
        </p:nvPicPr>
        <p:blipFill>
          <a:blip r:embed="rId2"/>
          <a:stretch>
            <a:fillRect/>
          </a:stretch>
        </p:blipFill>
        <p:spPr>
          <a:xfrm>
            <a:off x="406304" y="878829"/>
            <a:ext cx="11468100" cy="5905500"/>
          </a:xfrm>
          <a:prstGeom prst="rect">
            <a:avLst/>
          </a:prstGeom>
        </p:spPr>
      </p:pic>
      <p:sp>
        <p:nvSpPr>
          <p:cNvPr id="6" name="TextBox 5">
            <a:extLst>
              <a:ext uri="{FF2B5EF4-FFF2-40B4-BE49-F238E27FC236}">
                <a16:creationId xmlns:a16="http://schemas.microsoft.com/office/drawing/2014/main" id="{3D67D4D9-827B-9213-2675-9AD8A2FADE48}"/>
              </a:ext>
            </a:extLst>
          </p:cNvPr>
          <p:cNvSpPr txBox="1"/>
          <p:nvPr/>
        </p:nvSpPr>
        <p:spPr>
          <a:xfrm>
            <a:off x="406304" y="4574984"/>
            <a:ext cx="2021006" cy="2185214"/>
          </a:xfrm>
          <a:prstGeom prst="rect">
            <a:avLst/>
          </a:prstGeom>
          <a:noFill/>
        </p:spPr>
        <p:txBody>
          <a:bodyPr wrap="square">
            <a:spAutoFit/>
          </a:bodyPr>
          <a:lstStyle/>
          <a:p>
            <a:r>
              <a:rPr lang="en-US" sz="1700" b="1" dirty="0">
                <a:solidFill>
                  <a:schemeClr val="bg1"/>
                </a:solidFill>
              </a:rPr>
              <a:t>Research and Development (R&amp;D):  Toyota maintains a robust focus on R&amp;D, resulting in some of the most innovative vehicles globally. </a:t>
            </a:r>
          </a:p>
        </p:txBody>
      </p:sp>
      <p:sp>
        <p:nvSpPr>
          <p:cNvPr id="7" name="TextBox 6">
            <a:extLst>
              <a:ext uri="{FF2B5EF4-FFF2-40B4-BE49-F238E27FC236}">
                <a16:creationId xmlns:a16="http://schemas.microsoft.com/office/drawing/2014/main" id="{B3C1A3E5-F363-16C8-686A-23A10B35F714}"/>
              </a:ext>
            </a:extLst>
          </p:cNvPr>
          <p:cNvSpPr txBox="1"/>
          <p:nvPr/>
        </p:nvSpPr>
        <p:spPr>
          <a:xfrm>
            <a:off x="2697993" y="3700928"/>
            <a:ext cx="2021006" cy="2185214"/>
          </a:xfrm>
          <a:prstGeom prst="rect">
            <a:avLst/>
          </a:prstGeom>
          <a:noFill/>
        </p:spPr>
        <p:txBody>
          <a:bodyPr wrap="square">
            <a:spAutoFit/>
          </a:bodyPr>
          <a:lstStyle/>
          <a:p>
            <a:r>
              <a:rPr lang="en-US" sz="1700" b="1" dirty="0"/>
              <a:t>Brand Value:  Toyota is one of the most valuable and recognizable automotive brands worldwide with a brand worth of 75.5 billion.</a:t>
            </a:r>
          </a:p>
        </p:txBody>
      </p:sp>
      <p:sp>
        <p:nvSpPr>
          <p:cNvPr id="8" name="TextBox 7">
            <a:extLst>
              <a:ext uri="{FF2B5EF4-FFF2-40B4-BE49-F238E27FC236}">
                <a16:creationId xmlns:a16="http://schemas.microsoft.com/office/drawing/2014/main" id="{DD82CCD6-4372-B476-CD88-DA684EBA1915}"/>
              </a:ext>
            </a:extLst>
          </p:cNvPr>
          <p:cNvSpPr txBox="1"/>
          <p:nvPr/>
        </p:nvSpPr>
        <p:spPr>
          <a:xfrm>
            <a:off x="5085496" y="3075222"/>
            <a:ext cx="2202407" cy="2185214"/>
          </a:xfrm>
          <a:prstGeom prst="rect">
            <a:avLst/>
          </a:prstGeom>
          <a:noFill/>
        </p:spPr>
        <p:txBody>
          <a:bodyPr wrap="square">
            <a:spAutoFit/>
          </a:bodyPr>
          <a:lstStyle/>
          <a:p>
            <a:r>
              <a:rPr lang="en-US" sz="1700" b="1" dirty="0"/>
              <a:t>Toyota Production System:  The company’s efficient production system ensures high-quality vehicles, streamlined processes, and cost effectiveness.</a:t>
            </a:r>
          </a:p>
        </p:txBody>
      </p:sp>
      <p:sp>
        <p:nvSpPr>
          <p:cNvPr id="9" name="TextBox 8">
            <a:extLst>
              <a:ext uri="{FF2B5EF4-FFF2-40B4-BE49-F238E27FC236}">
                <a16:creationId xmlns:a16="http://schemas.microsoft.com/office/drawing/2014/main" id="{CF050986-8AEF-DA4B-40D9-7E4D0FE61CCE}"/>
              </a:ext>
            </a:extLst>
          </p:cNvPr>
          <p:cNvSpPr txBox="1"/>
          <p:nvPr/>
        </p:nvSpPr>
        <p:spPr>
          <a:xfrm>
            <a:off x="7558586" y="2142565"/>
            <a:ext cx="1999111" cy="1923604"/>
          </a:xfrm>
          <a:prstGeom prst="rect">
            <a:avLst/>
          </a:prstGeom>
          <a:noFill/>
        </p:spPr>
        <p:txBody>
          <a:bodyPr wrap="square">
            <a:spAutoFit/>
          </a:bodyPr>
          <a:lstStyle/>
          <a:p>
            <a:r>
              <a:rPr lang="en-US" sz="1700" b="1" dirty="0"/>
              <a:t>Electrified Vehicles:  Toyota has successfully embraced electrified vehicle production such as hybrids</a:t>
            </a:r>
          </a:p>
        </p:txBody>
      </p:sp>
      <p:sp>
        <p:nvSpPr>
          <p:cNvPr id="10" name="TextBox 9">
            <a:extLst>
              <a:ext uri="{FF2B5EF4-FFF2-40B4-BE49-F238E27FC236}">
                <a16:creationId xmlns:a16="http://schemas.microsoft.com/office/drawing/2014/main" id="{5DD0ACDB-81C0-F894-7524-F4E5FED28ABF}"/>
              </a:ext>
            </a:extLst>
          </p:cNvPr>
          <p:cNvSpPr txBox="1"/>
          <p:nvPr/>
        </p:nvSpPr>
        <p:spPr>
          <a:xfrm>
            <a:off x="9875293" y="1551105"/>
            <a:ext cx="1935707" cy="1661993"/>
          </a:xfrm>
          <a:prstGeom prst="rect">
            <a:avLst/>
          </a:prstGeom>
          <a:noFill/>
        </p:spPr>
        <p:txBody>
          <a:bodyPr wrap="square">
            <a:spAutoFit/>
          </a:bodyPr>
          <a:lstStyle/>
          <a:p>
            <a:r>
              <a:rPr lang="en-US" sz="1700" b="1" dirty="0"/>
              <a:t>Dependability:  Toyota consistently produces some of the most dependable cars in the industry</a:t>
            </a:r>
          </a:p>
        </p:txBody>
      </p:sp>
    </p:spTree>
    <p:extLst>
      <p:ext uri="{BB962C8B-B14F-4D97-AF65-F5344CB8AC3E}">
        <p14:creationId xmlns:p14="http://schemas.microsoft.com/office/powerpoint/2010/main" val="357949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F7267-D1F2-A8D8-CCEA-05D26FD08B1C}"/>
              </a:ext>
            </a:extLst>
          </p:cNvPr>
          <p:cNvPicPr>
            <a:picLocks noChangeAspect="1"/>
          </p:cNvPicPr>
          <p:nvPr/>
        </p:nvPicPr>
        <p:blipFill>
          <a:blip r:embed="rId2"/>
          <a:stretch>
            <a:fillRect/>
          </a:stretch>
        </p:blipFill>
        <p:spPr>
          <a:xfrm>
            <a:off x="381000" y="876300"/>
            <a:ext cx="11468100" cy="5981700"/>
          </a:xfrm>
          <a:prstGeom prst="rect">
            <a:avLst/>
          </a:prstGeom>
        </p:spPr>
      </p:pic>
      <p:graphicFrame>
        <p:nvGraphicFramePr>
          <p:cNvPr id="8" name="Diagram 7">
            <a:extLst>
              <a:ext uri="{FF2B5EF4-FFF2-40B4-BE49-F238E27FC236}">
                <a16:creationId xmlns:a16="http://schemas.microsoft.com/office/drawing/2014/main" id="{88BED198-3656-4F22-7D5C-17D1B5DC5940}"/>
              </a:ext>
            </a:extLst>
          </p:cNvPr>
          <p:cNvGraphicFramePr/>
          <p:nvPr>
            <p:extLst>
              <p:ext uri="{D42A27DB-BD31-4B8C-83A1-F6EECF244321}">
                <p14:modId xmlns:p14="http://schemas.microsoft.com/office/powerpoint/2010/main" val="4085621332"/>
              </p:ext>
            </p:extLst>
          </p:nvPr>
        </p:nvGraphicFramePr>
        <p:xfrm>
          <a:off x="3137468" y="9886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72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5C5C726-4BF8-4F57-A8E8-7CC7D86002C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61A48958-8D22-42E7-B11E-BC408904C8A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9003D9A4-7924-4204-A4AE-948CA3F0A8D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1B6A3850-3C6E-473A-BF88-81CBF84B0F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5034B5A8-F12A-44C0-86A4-8CF8018D6E0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BB813C86-F32B-4414-B579-ADED4AD8542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78059CCB-C513-4F40-8EF9-990BAF457D0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C7A68E6F-296D-4426-9B21-E141E89E23E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E77334-7EE2-9669-684F-F3F2438EBA3F}"/>
              </a:ext>
            </a:extLst>
          </p:cNvPr>
          <p:cNvPicPr>
            <a:picLocks noChangeAspect="1"/>
          </p:cNvPicPr>
          <p:nvPr/>
        </p:nvPicPr>
        <p:blipFill>
          <a:blip r:embed="rId2"/>
          <a:stretch>
            <a:fillRect/>
          </a:stretch>
        </p:blipFill>
        <p:spPr>
          <a:xfrm>
            <a:off x="381000" y="876301"/>
            <a:ext cx="11468100" cy="5905500"/>
          </a:xfrm>
          <a:prstGeom prst="rect">
            <a:avLst/>
          </a:prstGeom>
        </p:spPr>
      </p:pic>
      <p:sp>
        <p:nvSpPr>
          <p:cNvPr id="6" name="TextBox 5">
            <a:extLst>
              <a:ext uri="{FF2B5EF4-FFF2-40B4-BE49-F238E27FC236}">
                <a16:creationId xmlns:a16="http://schemas.microsoft.com/office/drawing/2014/main" id="{68222260-D0B7-4C1E-BB5D-0842FCCBED47}"/>
              </a:ext>
            </a:extLst>
          </p:cNvPr>
          <p:cNvSpPr txBox="1"/>
          <p:nvPr/>
        </p:nvSpPr>
        <p:spPr>
          <a:xfrm>
            <a:off x="2402006" y="2935365"/>
            <a:ext cx="3693994" cy="4093428"/>
          </a:xfrm>
          <a:prstGeom prst="rect">
            <a:avLst/>
          </a:prstGeom>
          <a:noFill/>
        </p:spPr>
        <p:txBody>
          <a:bodyPr wrap="square">
            <a:spAutoFit/>
          </a:bodyPr>
          <a:lstStyle/>
          <a:p>
            <a:r>
              <a:rPr lang="en-US" sz="2000" b="1" dirty="0"/>
              <a:t>Toyota Motor Corporation uses a combination of cost leadership and broad differentiation generic strategies. </a:t>
            </a:r>
          </a:p>
          <a:p>
            <a:endParaRPr lang="en-US" sz="2000" b="1" dirty="0"/>
          </a:p>
          <a:p>
            <a:endParaRPr lang="en-US" sz="2000" b="1" dirty="0"/>
          </a:p>
          <a:p>
            <a:endParaRPr lang="en-US" sz="2000" b="1" dirty="0"/>
          </a:p>
          <a:p>
            <a:endParaRPr lang="en-US" sz="2000" b="1" dirty="0"/>
          </a:p>
          <a:p>
            <a:r>
              <a:rPr lang="en-US" sz="2000" b="1" dirty="0"/>
              <a:t>Materials Handling Equipment Business:  Toyota Industries aims to provide efficient logistics solutions. </a:t>
            </a:r>
          </a:p>
          <a:p>
            <a:endParaRPr lang="en-US" sz="2000" b="1" dirty="0"/>
          </a:p>
        </p:txBody>
      </p:sp>
      <p:sp>
        <p:nvSpPr>
          <p:cNvPr id="7" name="TextBox 6">
            <a:extLst>
              <a:ext uri="{FF2B5EF4-FFF2-40B4-BE49-F238E27FC236}">
                <a16:creationId xmlns:a16="http://schemas.microsoft.com/office/drawing/2014/main" id="{2FDD98E7-8105-CA6A-605C-783E8859C5D6}"/>
              </a:ext>
            </a:extLst>
          </p:cNvPr>
          <p:cNvSpPr txBox="1"/>
          <p:nvPr/>
        </p:nvSpPr>
        <p:spPr>
          <a:xfrm>
            <a:off x="8215952" y="2935365"/>
            <a:ext cx="3633148" cy="3785652"/>
          </a:xfrm>
          <a:prstGeom prst="rect">
            <a:avLst/>
          </a:prstGeom>
          <a:noFill/>
        </p:spPr>
        <p:txBody>
          <a:bodyPr wrap="square">
            <a:spAutoFit/>
          </a:bodyPr>
          <a:lstStyle/>
          <a:p>
            <a:r>
              <a:rPr lang="en-US" sz="2000" b="1" dirty="0"/>
              <a:t>Electrification Response:  Toyota Industries recognizes the shift toward electrification in the automobile and other sectors. </a:t>
            </a:r>
          </a:p>
          <a:p>
            <a:endParaRPr lang="en-US" sz="2000" b="1" dirty="0"/>
          </a:p>
          <a:p>
            <a:endParaRPr lang="en-US" sz="2000" b="1" dirty="0"/>
          </a:p>
          <a:p>
            <a:endParaRPr lang="en-US" sz="2000" b="1" dirty="0"/>
          </a:p>
          <a:p>
            <a:endParaRPr lang="en-US" sz="2000" b="1" dirty="0"/>
          </a:p>
          <a:p>
            <a:r>
              <a:rPr lang="en-US" sz="2000" b="1" dirty="0"/>
              <a:t>Medium-Term Growth Scenario:  Toyota Industries keeps an eye on market changes and seizes growth opportunities. </a:t>
            </a:r>
          </a:p>
        </p:txBody>
      </p:sp>
    </p:spTree>
    <p:extLst>
      <p:ext uri="{BB962C8B-B14F-4D97-AF65-F5344CB8AC3E}">
        <p14:creationId xmlns:p14="http://schemas.microsoft.com/office/powerpoint/2010/main" val="15817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E69D63-D71D-CEB9-D908-937A95FA94B7}"/>
              </a:ext>
            </a:extLst>
          </p:cNvPr>
          <p:cNvPicPr>
            <a:picLocks noChangeAspect="1"/>
          </p:cNvPicPr>
          <p:nvPr/>
        </p:nvPicPr>
        <p:blipFill>
          <a:blip r:embed="rId2"/>
          <a:stretch>
            <a:fillRect/>
          </a:stretch>
        </p:blipFill>
        <p:spPr>
          <a:xfrm>
            <a:off x="381000" y="876300"/>
            <a:ext cx="11468100" cy="5957248"/>
          </a:xfrm>
          <a:prstGeom prst="rect">
            <a:avLst/>
          </a:prstGeom>
        </p:spPr>
      </p:pic>
      <p:sp>
        <p:nvSpPr>
          <p:cNvPr id="8" name="TextBox 7">
            <a:extLst>
              <a:ext uri="{FF2B5EF4-FFF2-40B4-BE49-F238E27FC236}">
                <a16:creationId xmlns:a16="http://schemas.microsoft.com/office/drawing/2014/main" id="{CCC28F59-188F-DA3F-2C87-E1834958E473}"/>
              </a:ext>
            </a:extLst>
          </p:cNvPr>
          <p:cNvSpPr txBox="1"/>
          <p:nvPr/>
        </p:nvSpPr>
        <p:spPr>
          <a:xfrm>
            <a:off x="2144193" y="3088481"/>
            <a:ext cx="3886199" cy="3354765"/>
          </a:xfrm>
          <a:prstGeom prst="rect">
            <a:avLst/>
          </a:prstGeom>
          <a:noFill/>
        </p:spPr>
        <p:txBody>
          <a:bodyPr wrap="square">
            <a:spAutoFit/>
          </a:bodyPr>
          <a:lstStyle/>
          <a:p>
            <a:pPr algn="just"/>
            <a:r>
              <a:rPr lang="en-US" dirty="0">
                <a:solidFill>
                  <a:schemeClr val="bg1"/>
                </a:solidFill>
              </a:rPr>
              <a:t>The company uses a differentiated targeting strategy for manufacturing and selling its offerings as part of the customer segments and improves customer satisfaction.</a:t>
            </a:r>
          </a:p>
          <a:p>
            <a:pPr algn="just"/>
            <a:endParaRPr lang="en-US" dirty="0">
              <a:solidFill>
                <a:schemeClr val="bg1"/>
              </a:solidFill>
            </a:endParaRPr>
          </a:p>
          <a:p>
            <a:pPr algn="just"/>
            <a:endParaRPr lang="en-US" sz="3200" dirty="0">
              <a:solidFill>
                <a:schemeClr val="bg1"/>
              </a:solidFill>
            </a:endParaRPr>
          </a:p>
          <a:p>
            <a:pPr algn="just"/>
            <a:r>
              <a:rPr lang="en-US" dirty="0">
                <a:solidFill>
                  <a:schemeClr val="bg1"/>
                </a:solidFill>
              </a:rPr>
              <a:t>Toyota adopted lean production, careful control of suppliers, efficient distribution, and low service cost for quality products.</a:t>
            </a:r>
          </a:p>
        </p:txBody>
      </p:sp>
      <p:sp>
        <p:nvSpPr>
          <p:cNvPr id="10" name="TextBox 9">
            <a:extLst>
              <a:ext uri="{FF2B5EF4-FFF2-40B4-BE49-F238E27FC236}">
                <a16:creationId xmlns:a16="http://schemas.microsoft.com/office/drawing/2014/main" id="{31EF1524-A366-179E-9F3F-80A492FC47DD}"/>
              </a:ext>
            </a:extLst>
          </p:cNvPr>
          <p:cNvSpPr txBox="1"/>
          <p:nvPr/>
        </p:nvSpPr>
        <p:spPr>
          <a:xfrm>
            <a:off x="8120418" y="3088481"/>
            <a:ext cx="3562066" cy="3416320"/>
          </a:xfrm>
          <a:prstGeom prst="rect">
            <a:avLst/>
          </a:prstGeom>
          <a:noFill/>
        </p:spPr>
        <p:txBody>
          <a:bodyPr wrap="square">
            <a:spAutoFit/>
          </a:bodyPr>
          <a:lstStyle/>
          <a:p>
            <a:pPr algn="just"/>
            <a:r>
              <a:rPr lang="en-US" dirty="0">
                <a:solidFill>
                  <a:schemeClr val="bg1"/>
                </a:solidFill>
              </a:rPr>
              <a:t>The company's main intensive growth strategy is market penetration, which supports business growth by reaching and attracting more customers in the firm’s current markets.</a:t>
            </a:r>
          </a:p>
          <a:p>
            <a:pPr algn="just"/>
            <a:endParaRPr lang="en-US" dirty="0">
              <a:solidFill>
                <a:schemeClr val="bg1"/>
              </a:solidFill>
            </a:endParaRPr>
          </a:p>
          <a:p>
            <a:pPr algn="just"/>
            <a:r>
              <a:rPr lang="en-US" dirty="0">
                <a:solidFill>
                  <a:schemeClr val="bg1"/>
                </a:solidFill>
              </a:rPr>
              <a:t>Toyota’s generic competitive strategy is a combination of cost leadership generic strategy, broad differentiation generic strategy, and low-cost differentiation strategy. </a:t>
            </a:r>
          </a:p>
        </p:txBody>
      </p:sp>
    </p:spTree>
    <p:extLst>
      <p:ext uri="{BB962C8B-B14F-4D97-AF65-F5344CB8AC3E}">
        <p14:creationId xmlns:p14="http://schemas.microsoft.com/office/powerpoint/2010/main" val="39616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theme/theme1.xml><?xml version="1.0" encoding="utf-8"?>
<a:theme xmlns:a="http://schemas.openxmlformats.org/drawingml/2006/main" name="Office Theme">
  <a:themeElements>
    <a:clrScheme name="Custom 19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1917</Words>
  <Application>Microsoft Office PowerPoint</Application>
  <PresentationFormat>Widescreen</PresentationFormat>
  <Paragraphs>177</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Abadi</vt:lpstr>
      <vt:lpstr>Amasis MT Pro</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COB STUDENT</dc:creator>
  <cp:lastModifiedBy>Kevin Sly</cp:lastModifiedBy>
  <cp:revision>5</cp:revision>
  <dcterms:created xsi:type="dcterms:W3CDTF">2023-12-04T23:36:54Z</dcterms:created>
  <dcterms:modified xsi:type="dcterms:W3CDTF">2023-12-05T16:15:01Z</dcterms:modified>
</cp:coreProperties>
</file>